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81"/>
  </p:notesMasterIdLst>
  <p:sldIdLst>
    <p:sldId id="844" r:id="rId2"/>
    <p:sldId id="547" r:id="rId3"/>
    <p:sldId id="548" r:id="rId4"/>
    <p:sldId id="550" r:id="rId5"/>
    <p:sldId id="469" r:id="rId6"/>
    <p:sldId id="941" r:id="rId7"/>
    <p:sldId id="552" r:id="rId8"/>
    <p:sldId id="380" r:id="rId9"/>
    <p:sldId id="942" r:id="rId10"/>
    <p:sldId id="944" r:id="rId11"/>
    <p:sldId id="450" r:id="rId12"/>
    <p:sldId id="555" r:id="rId13"/>
    <p:sldId id="524" r:id="rId14"/>
    <p:sldId id="526" r:id="rId15"/>
    <p:sldId id="369" r:id="rId16"/>
    <p:sldId id="371" r:id="rId17"/>
    <p:sldId id="370" r:id="rId18"/>
    <p:sldId id="372" r:id="rId19"/>
    <p:sldId id="527" r:id="rId20"/>
    <p:sldId id="528" r:id="rId21"/>
    <p:sldId id="529" r:id="rId22"/>
    <p:sldId id="530" r:id="rId23"/>
    <p:sldId id="516" r:id="rId24"/>
    <p:sldId id="943" r:id="rId25"/>
    <p:sldId id="517" r:id="rId26"/>
    <p:sldId id="518" r:id="rId27"/>
    <p:sldId id="519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945" r:id="rId44"/>
    <p:sldId id="572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6" r:id="rId61"/>
    <p:sldId id="497" r:id="rId62"/>
    <p:sldId id="498" r:id="rId63"/>
    <p:sldId id="499" r:id="rId64"/>
    <p:sldId id="500" r:id="rId65"/>
    <p:sldId id="501" r:id="rId66"/>
    <p:sldId id="502" r:id="rId67"/>
    <p:sldId id="446" r:id="rId68"/>
    <p:sldId id="835" r:id="rId69"/>
    <p:sldId id="503" r:id="rId70"/>
    <p:sldId id="513" r:id="rId71"/>
    <p:sldId id="514" r:id="rId72"/>
    <p:sldId id="515" r:id="rId73"/>
    <p:sldId id="615" r:id="rId74"/>
    <p:sldId id="616" r:id="rId75"/>
    <p:sldId id="353" r:id="rId76"/>
    <p:sldId id="316" r:id="rId77"/>
    <p:sldId id="511" r:id="rId78"/>
    <p:sldId id="618" r:id="rId79"/>
    <p:sldId id="290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89796" autoAdjust="0"/>
  </p:normalViewPr>
  <p:slideViewPr>
    <p:cSldViewPr snapToGrid="0">
      <p:cViewPr varScale="1">
        <p:scale>
          <a:sx n="114" d="100"/>
          <a:sy n="114" d="100"/>
        </p:scale>
        <p:origin x="8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7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5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4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1B7DA9-EF89-433F-822A-8E3DEE693299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ub.docker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147.64.243.1/##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jpatalon.cs.edinboro.edu/cmac3990/ITIL%20v3%20Guide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data/netdata/wiki/Install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hyperlink" Target="http://147.64.243.1/##:19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rehol/netdata" TargetMode="External"/><Relationship Id="rId2" Type="http://schemas.openxmlformats.org/officeDocument/2006/relationships/hyperlink" Target="http://my-netdata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jpatalon.cs.edinboro.edu/cmac3990/ITIL%20v3%20Guid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B7D8F-199F-99E7-2BBB-763EF2AC6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F804-766C-2C65-5682-B6CB0CD18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43E0-EEC5-5494-2B24-F77965CB8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Fall 2025 – Week 9.1 – October 21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  <a:p>
            <a:r>
              <a:rPr lang="en-US" dirty="0"/>
              <a:t>Updates and Containers</a:t>
            </a:r>
          </a:p>
        </p:txBody>
      </p:sp>
    </p:spTree>
    <p:extLst>
      <p:ext uri="{BB962C8B-B14F-4D97-AF65-F5344CB8AC3E}">
        <p14:creationId xmlns:p14="http://schemas.microsoft.com/office/powerpoint/2010/main" val="20310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229A8-5AFB-65A5-4146-969C268E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0B6D-D72F-F678-D51D-323E7958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Interfaces –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 show</a:t>
            </a:r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868E221C-D923-4502-FF42-60BE1C87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78" y="4339086"/>
            <a:ext cx="1939909" cy="19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1547A-CFCA-54C4-F06D-EE15135C160A}"/>
              </a:ext>
            </a:extLst>
          </p:cNvPr>
          <p:cNvSpPr txBox="1"/>
          <p:nvPr/>
        </p:nvSpPr>
        <p:spPr>
          <a:xfrm>
            <a:off x="669073" y="1737360"/>
            <a:ext cx="112785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enp1s0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&lt;BROADCAST,MULTICAST,SLAVE,UP,LOWER_UP&gt;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fq_codel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master mybond0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enp8s0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&lt;BROADCAST,MULTICAST,SLAVE,UP,LOWER_UP&gt;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fq_codel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master mybond0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enp9s0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&lt;BROADCAST,MULTICAST,UP,LOWER_UP&gt;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fq_codel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enp10s0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&lt;BROADCAST,MULTICAST,UP,LOWER_UP&gt;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fq_codel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&lt;BROADCAST,MULTICAST,MASTER,UP,LOWER_UP&gt;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noqueue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147.64.243.1##/23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147.64.243.255 scope global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noprefixroute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mybond0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147.64.243.1##+50/23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147.64.243.255 scope global secondary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noprefixroute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mybond0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mybond0.6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&lt;BROADCAST,MULTICAST,UP,LOWER_UP&gt;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noqueue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inet6 fd06:1234:5678:beef:1##::1/64 scope global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noprefixroute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mybond0.110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&lt;BROADCAST,MULTICAST,UP,LOWER_UP&gt;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noqueue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10.11.110.1##/32 scope global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noprefixroute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mybond0.110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mybond0.187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&lt;BROADCAST,MULTICAST,UP,LOWER_UP&gt;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noqueue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UP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10.0.187.110/24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10.0.187.255 scope global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noprefixroute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mybond0.187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&lt;LOOPBACK,UP,LOWER_UP&gt;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65536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noqueue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state UNKNOWN group default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inet 127.0.0.1/8 scope host lo</a:t>
            </a:r>
          </a:p>
        </p:txBody>
      </p:sp>
    </p:spTree>
    <p:extLst>
      <p:ext uri="{BB962C8B-B14F-4D97-AF65-F5344CB8AC3E}">
        <p14:creationId xmlns:p14="http://schemas.microsoft.com/office/powerpoint/2010/main" val="236788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C9D6-6FFA-0646-A3C7-5925BADE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DD3D-5E73-694B-970D-62BE360A8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5733"/>
            <a:ext cx="5120638" cy="4443554"/>
          </a:xfrm>
        </p:spPr>
        <p:txBody>
          <a:bodyPr>
            <a:normAutofit/>
          </a:bodyPr>
          <a:lstStyle/>
          <a:p>
            <a:r>
              <a:rPr lang="en-US" b="1" u="sng" dirty="0"/>
              <a:t>Assignments 1-9</a:t>
            </a:r>
          </a:p>
          <a:p>
            <a:r>
              <a:rPr lang="en-US" dirty="0"/>
              <a:t>Switches A &amp; B: Public network, internet</a:t>
            </a:r>
          </a:p>
          <a:p>
            <a:endParaRPr lang="en-US" dirty="0"/>
          </a:p>
          <a:p>
            <a:r>
              <a:rPr lang="en-US" dirty="0"/>
              <a:t>enp1s0: Ethernet interface to switch A (port 1?)</a:t>
            </a:r>
          </a:p>
          <a:p>
            <a:r>
              <a:rPr lang="en-US" dirty="0"/>
              <a:t>enp8s0: Ethernet interface to switch B (port 1?)</a:t>
            </a:r>
          </a:p>
          <a:p>
            <a:r>
              <a:rPr lang="en-US" dirty="0"/>
              <a:t>mybond0: Fault tolerant connection to public net with additional IPv4 VIP addresses</a:t>
            </a:r>
          </a:p>
          <a:p>
            <a:r>
              <a:rPr lang="en-US" dirty="0"/>
              <a:t>mybond0.6: VLAN 6 on </a:t>
            </a:r>
            <a:r>
              <a:rPr lang="en-US" dirty="0" err="1"/>
              <a:t>mybond</a:t>
            </a:r>
            <a:r>
              <a:rPr lang="en-US" dirty="0"/>
              <a:t> 0 interface, IPv6</a:t>
            </a:r>
          </a:p>
          <a:p>
            <a:r>
              <a:rPr lang="en-US" dirty="0"/>
              <a:t>mybond0.110: VLAN 110 on </a:t>
            </a:r>
            <a:r>
              <a:rPr lang="en-US" dirty="0" err="1"/>
              <a:t>mybond</a:t>
            </a:r>
            <a:r>
              <a:rPr lang="en-US" dirty="0"/>
              <a:t> 0 interface</a:t>
            </a:r>
          </a:p>
          <a:p>
            <a:r>
              <a:rPr lang="en-US" dirty="0"/>
              <a:t>mybond0.187: VLAN 187 on </a:t>
            </a:r>
            <a:r>
              <a:rPr lang="en-US" dirty="0" err="1"/>
              <a:t>mybond</a:t>
            </a:r>
            <a:r>
              <a:rPr lang="en-US" dirty="0"/>
              <a:t> 0 interface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1CFEB-3008-4847-AAA2-AF52AA9F3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401651" cy="4443553"/>
          </a:xfrm>
        </p:spPr>
        <p:txBody>
          <a:bodyPr>
            <a:normAutofit/>
          </a:bodyPr>
          <a:lstStyle/>
          <a:p>
            <a:r>
              <a:rPr lang="en-US" b="1" u="sng" dirty="0"/>
              <a:t>Assignments 10+</a:t>
            </a:r>
          </a:p>
          <a:p>
            <a:r>
              <a:rPr lang="en-US" dirty="0"/>
              <a:t>Switches C &amp; D: Private network, no internet</a:t>
            </a:r>
          </a:p>
          <a:p>
            <a:endParaRPr lang="en-US" dirty="0"/>
          </a:p>
          <a:p>
            <a:r>
              <a:rPr lang="en-US" b="1" dirty="0"/>
              <a:t>enp9s0</a:t>
            </a:r>
            <a:r>
              <a:rPr lang="en-US" dirty="0"/>
              <a:t>: Ethernet interface to switch C (port 1?)</a:t>
            </a:r>
          </a:p>
          <a:p>
            <a:r>
              <a:rPr lang="en-US" b="1" dirty="0"/>
              <a:t>enp10s0</a:t>
            </a:r>
            <a:r>
              <a:rPr lang="en-US" dirty="0"/>
              <a:t>: Ethernet interface to switch D (port 1?)</a:t>
            </a:r>
          </a:p>
          <a:p>
            <a:r>
              <a:rPr lang="en-US" b="1" dirty="0"/>
              <a:t>mybond1</a:t>
            </a:r>
            <a:r>
              <a:rPr lang="en-US" dirty="0"/>
              <a:t>: Fault tolerant connection to private net with additional IPv4 VIP addresses</a:t>
            </a:r>
          </a:p>
          <a:p>
            <a:r>
              <a:rPr lang="en-US" b="1" dirty="0"/>
              <a:t>mybond1.425</a:t>
            </a:r>
            <a:r>
              <a:rPr lang="en-US" dirty="0"/>
              <a:t>: VLAN 425 on Bond 1 interface</a:t>
            </a:r>
          </a:p>
          <a:p>
            <a:r>
              <a:rPr lang="en-US" dirty="0"/>
              <a:t>More…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D60DE-6899-B410-84D7-44A40E1639E5}"/>
              </a:ext>
            </a:extLst>
          </p:cNvPr>
          <p:cNvSpPr/>
          <p:nvPr/>
        </p:nvSpPr>
        <p:spPr>
          <a:xfrm>
            <a:off x="7175981" y="2579709"/>
            <a:ext cx="300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Virtual Switch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926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7A52-C493-C44F-9068-D9499A90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6E30-5398-8B41-8EC4-44F9E9ED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87179" cy="44100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		SOA	41##.megastuff.biz. Admin41##.megastuff.biz. (2018090103 21600 600 1209600 10800)</a:t>
            </a:r>
          </a:p>
          <a:p>
            <a:r>
              <a:rPr lang="en-US" dirty="0"/>
              <a:t> 		NS	41##.megastuff.biz.</a:t>
            </a:r>
          </a:p>
          <a:p>
            <a:r>
              <a:rPr lang="en-US" dirty="0"/>
              <a:t> 		A	147.64.243.1##</a:t>
            </a:r>
          </a:p>
          <a:p>
            <a:r>
              <a:rPr lang="en-US" dirty="0"/>
              <a:t>www		CNAME	41##.megastuff.biz.</a:t>
            </a:r>
          </a:p>
          <a:p>
            <a:r>
              <a:rPr lang="en-US" dirty="0"/>
              <a:t>private1		A	10.0.187.# (1-15 – no leading zeros!)</a:t>
            </a:r>
          </a:p>
          <a:p>
            <a:r>
              <a:rPr lang="en-US" dirty="0"/>
              <a:t>private2		A	10.10.1##.1</a:t>
            </a:r>
          </a:p>
          <a:p>
            <a:r>
              <a:rPr lang="en-US" dirty="0"/>
              <a:t>ipv6		AAAA	fd06:1234:5678:beef:01##:0000:0000:0001</a:t>
            </a:r>
          </a:p>
          <a:p>
            <a:r>
              <a:rPr lang="en-US" dirty="0"/>
              <a:t>new1?		A	192.168.0.1##</a:t>
            </a:r>
          </a:p>
          <a:p>
            <a:r>
              <a:rPr lang="en-US" dirty="0"/>
              <a:t>new2? 		A	192.168.1.1##</a:t>
            </a:r>
          </a:p>
          <a:p>
            <a:r>
              <a:rPr lang="en-US" dirty="0"/>
              <a:t>new3? 		AAAA	fd06:8765:4321:face:01##:0000:0000:0001</a:t>
            </a:r>
          </a:p>
          <a:p>
            <a:r>
              <a:rPr lang="en-US" dirty="0"/>
              <a:t>new4? 		TXT	Words.</a:t>
            </a:r>
          </a:p>
          <a:p>
            <a:r>
              <a:rPr lang="en-US" dirty="0"/>
              <a:t>new5?		CNAME	new1?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AAC43-03B9-F444-AEA7-CDC3466F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445" y="4270696"/>
            <a:ext cx="2481424" cy="1985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278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changes!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Reconfigure our Apache installation to use port 8080 instead of port 80</a:t>
            </a:r>
          </a:p>
          <a:p>
            <a:pPr lvl="1"/>
            <a:r>
              <a:rPr lang="en-US" dirty="0"/>
              <a:t>We will use port 80 for something else!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Only one thing can use a specific IP/port/protocol combination at a time!</a:t>
            </a:r>
          </a:p>
          <a:p>
            <a:pPr lvl="2"/>
            <a:r>
              <a:rPr lang="en-US" dirty="0"/>
              <a:t>We want to use port 80/TCP for something else!</a:t>
            </a:r>
          </a:p>
          <a:p>
            <a:pPr lvl="1"/>
            <a:r>
              <a:rPr lang="en-US" dirty="0"/>
              <a:t>Edit the file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/local/apache2/conf/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Look for the lines that start with “Listen”</a:t>
            </a:r>
          </a:p>
          <a:p>
            <a:pPr lvl="2"/>
            <a:r>
              <a:rPr lang="en-US" dirty="0"/>
              <a:t>Change port 80 to port 8080</a:t>
            </a:r>
          </a:p>
          <a:p>
            <a:pPr lvl="3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Listen 147.64.243.1##:8080</a:t>
            </a:r>
          </a:p>
          <a:p>
            <a:pPr lvl="3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Listen 10.0.187.##:8080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 8080</a:t>
            </a:r>
          </a:p>
          <a:p>
            <a:pPr lvl="2"/>
            <a:r>
              <a:rPr lang="en-US" dirty="0"/>
              <a:t>Restart Apache!</a:t>
            </a:r>
          </a:p>
          <a:p>
            <a:pPr lvl="3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/local/apache2/bin/</a:t>
            </a:r>
            <a:r>
              <a:rPr lang="en-US" dirty="0" err="1"/>
              <a:t>apachectl</a:t>
            </a:r>
            <a:r>
              <a:rPr lang="en-US" dirty="0"/>
              <a:t> restart</a:t>
            </a:r>
          </a:p>
        </p:txBody>
      </p:sp>
      <p:pic>
        <p:nvPicPr>
          <p:cNvPr id="1026" name="Picture 2" descr="Navi - Hey Listen!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317" r="14172" b="965"/>
          <a:stretch/>
        </p:blipFill>
        <p:spPr bwMode="auto">
          <a:xfrm>
            <a:off x="9371711" y="2100915"/>
            <a:ext cx="1813032" cy="19607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859DDC06-ACAD-05CA-3CB8-2E2245BF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8" y="4952361"/>
            <a:ext cx="1025107" cy="10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8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changes!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Reconfigure our Apache installation to use port 8080 instead of port 80</a:t>
            </a:r>
          </a:p>
          <a:p>
            <a:pPr lvl="1"/>
            <a:r>
              <a:rPr lang="en-US" dirty="0"/>
              <a:t>Don’t forget about the firewall ports!</a:t>
            </a:r>
          </a:p>
          <a:p>
            <a:pPr lvl="2"/>
            <a:r>
              <a:rPr lang="en-US" dirty="0"/>
              <a:t>We should already have port 80 open, but we now need port 8080 as well!</a:t>
            </a:r>
          </a:p>
          <a:p>
            <a:pPr lvl="2"/>
            <a:r>
              <a:rPr lang="en-US" dirty="0"/>
              <a:t>firewall-</a:t>
            </a:r>
            <a:r>
              <a:rPr lang="en-US" dirty="0" err="1"/>
              <a:t>cmd</a:t>
            </a:r>
            <a:r>
              <a:rPr lang="en-US" dirty="0"/>
              <a:t> --add-port=8080/</a:t>
            </a:r>
            <a:r>
              <a:rPr lang="en-US" dirty="0" err="1"/>
              <a:t>tcp</a:t>
            </a:r>
            <a:endParaRPr lang="en-US" dirty="0"/>
          </a:p>
          <a:p>
            <a:pPr lvl="2"/>
            <a:r>
              <a:rPr lang="en-US" dirty="0"/>
              <a:t>firewall-</a:t>
            </a:r>
            <a:r>
              <a:rPr lang="en-US" dirty="0" err="1"/>
              <a:t>cmd</a:t>
            </a:r>
            <a:r>
              <a:rPr lang="en-US" dirty="0"/>
              <a:t> --add-port=8080/</a:t>
            </a:r>
            <a:r>
              <a:rPr lang="en-US" dirty="0" err="1"/>
              <a:t>tcp</a:t>
            </a:r>
            <a:r>
              <a:rPr lang="en-US" dirty="0"/>
              <a:t> --permanent</a:t>
            </a:r>
          </a:p>
          <a:p>
            <a:pPr lvl="2"/>
            <a:r>
              <a:rPr lang="en-US" dirty="0"/>
              <a:t>Validate!</a:t>
            </a:r>
          </a:p>
          <a:p>
            <a:pPr lvl="3"/>
            <a:r>
              <a:rPr lang="en-US" dirty="0"/>
              <a:t>HTTPD using port 8080:</a:t>
            </a:r>
          </a:p>
          <a:p>
            <a:pPr lvl="4"/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netstat -anlpt | grep LISTEN | grep :80</a:t>
            </a:r>
          </a:p>
          <a:p>
            <a:pPr lvl="3"/>
            <a:endParaRPr lang="nb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endParaRPr lang="nb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br>
              <a:rPr lang="en-US" dirty="0"/>
            </a:br>
            <a:endParaRPr lang="en-US" dirty="0"/>
          </a:p>
          <a:p>
            <a:pPr lvl="3"/>
            <a:r>
              <a:rPr lang="en-US" dirty="0"/>
              <a:t>Firewall port 8080/</a:t>
            </a:r>
            <a:r>
              <a:rPr lang="en-US" dirty="0" err="1"/>
              <a:t>tcp</a:t>
            </a:r>
            <a:r>
              <a:rPr lang="en-US" dirty="0"/>
              <a:t> (and 80/</a:t>
            </a:r>
            <a:r>
              <a:rPr lang="en-US" dirty="0" err="1"/>
              <a:t>tcp</a:t>
            </a:r>
            <a:r>
              <a:rPr lang="en-US" dirty="0"/>
              <a:t>) open:</a:t>
            </a:r>
          </a:p>
          <a:p>
            <a:pPr lvl="4"/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--list-ports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82" y="4123592"/>
            <a:ext cx="6529702" cy="48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82" y="5730551"/>
            <a:ext cx="6529702" cy="307280"/>
          </a:xfrm>
          <a:prstGeom prst="rect">
            <a:avLst/>
          </a:prstGeom>
        </p:spPr>
      </p:pic>
      <p:pic>
        <p:nvPicPr>
          <p:cNvPr id="4" name="Picture 2" descr="Navi - Hey Listen! - YouTube">
            <a:extLst>
              <a:ext uri="{FF2B5EF4-FFF2-40B4-BE49-F238E27FC236}">
                <a16:creationId xmlns:a16="http://schemas.microsoft.com/office/drawing/2014/main" id="{C392BC35-E2C0-1BC4-6B9E-0D5BA0367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317" r="14172" b="965"/>
          <a:stretch/>
        </p:blipFill>
        <p:spPr bwMode="auto">
          <a:xfrm>
            <a:off x="9371711" y="2100915"/>
            <a:ext cx="1813032" cy="19607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2BFB7AAC-C8AD-41AD-D423-2F82AC58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8" y="4952361"/>
            <a:ext cx="1025107" cy="10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63B59-5DA0-E862-6398-0CACD046A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583" y="4641987"/>
            <a:ext cx="6529702" cy="3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016"/>
          </a:xfrm>
        </p:spPr>
        <p:txBody>
          <a:bodyPr/>
          <a:lstStyle/>
          <a:p>
            <a:r>
              <a:rPr lang="en-US" dirty="0"/>
              <a:t>Virtualization-like techniques that provide isolated run-time environments for applications</a:t>
            </a:r>
          </a:p>
          <a:p>
            <a:r>
              <a:rPr lang="en-US" dirty="0"/>
              <a:t>Provide only the minimum set of requirements necessary</a:t>
            </a:r>
          </a:p>
          <a:p>
            <a:pPr lvl="1"/>
            <a:r>
              <a:rPr lang="en-US" dirty="0"/>
              <a:t>Increases portability</a:t>
            </a:r>
          </a:p>
          <a:p>
            <a:pPr lvl="1"/>
            <a:r>
              <a:rPr lang="en-US" dirty="0"/>
              <a:t>Contrast to full VM’s that aim to virtualize almost every aspect of a system</a:t>
            </a:r>
          </a:p>
          <a:p>
            <a:r>
              <a:rPr lang="en-US" dirty="0"/>
              <a:t>Many variations of container-like systems over the years</a:t>
            </a:r>
          </a:p>
          <a:p>
            <a:pPr lvl="1"/>
            <a:r>
              <a:rPr lang="en-US" dirty="0"/>
              <a:t>Linux/Unix </a:t>
            </a:r>
            <a:r>
              <a:rPr lang="en-US" dirty="0" err="1"/>
              <a:t>chroot</a:t>
            </a:r>
            <a:endParaRPr lang="en-US" dirty="0"/>
          </a:p>
          <a:p>
            <a:pPr lvl="1"/>
            <a:r>
              <a:rPr lang="en-US" dirty="0"/>
              <a:t>Solaris Zones</a:t>
            </a:r>
          </a:p>
          <a:p>
            <a:pPr lvl="1"/>
            <a:r>
              <a:rPr lang="en-US" dirty="0"/>
              <a:t>FreeBSD Jails</a:t>
            </a:r>
          </a:p>
          <a:p>
            <a:pPr lvl="1"/>
            <a:r>
              <a:rPr lang="en-US" dirty="0"/>
              <a:t>Docker</a:t>
            </a:r>
          </a:p>
          <a:p>
            <a:r>
              <a:rPr lang="en-US" dirty="0"/>
              <a:t>Wrap a piece of software in a complete filesystem that contains </a:t>
            </a:r>
            <a:br>
              <a:rPr lang="en-US" dirty="0"/>
            </a:br>
            <a:r>
              <a:rPr lang="en-US" dirty="0"/>
              <a:t>everything needed to run: code, runtime, system tools, system libraries</a:t>
            </a:r>
          </a:p>
          <a:p>
            <a:pPr lvl="1"/>
            <a:r>
              <a:rPr lang="en-US" dirty="0"/>
              <a:t>Guarantees the software will always run the same, regardless of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6056" y="4171950"/>
            <a:ext cx="2960191" cy="1947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306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Containers share the same OS kernel</a:t>
            </a:r>
          </a:p>
          <a:p>
            <a:r>
              <a:rPr lang="en-US" dirty="0"/>
              <a:t>Containers start instantly and use less RAM. </a:t>
            </a:r>
          </a:p>
          <a:p>
            <a:r>
              <a:rPr lang="en-US" dirty="0"/>
              <a:t>Container images are constructed from layered filesystems and share common files</a:t>
            </a:r>
          </a:p>
          <a:p>
            <a:pPr lvl="1"/>
            <a:r>
              <a:rPr lang="en-US" dirty="0"/>
              <a:t>Reduces disk usage and makes downloads more efficient.</a:t>
            </a:r>
          </a:p>
          <a:p>
            <a:r>
              <a:rPr lang="en-US" dirty="0"/>
              <a:t>Containers can create additional security</a:t>
            </a:r>
          </a:p>
          <a:p>
            <a:pPr lvl="1"/>
            <a:r>
              <a:rPr lang="en-US" dirty="0"/>
              <a:t>Isolate containers from each other and from the host</a:t>
            </a:r>
          </a:p>
          <a:p>
            <a:r>
              <a:rPr lang="en-US" dirty="0"/>
              <a:t>Containers are standardized to be as portable as possible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6056" y="4171950"/>
            <a:ext cx="2960191" cy="1947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7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 containers different from VM’s</a:t>
            </a:r>
          </a:p>
          <a:p>
            <a:pPr lvl="1"/>
            <a:r>
              <a:rPr lang="en-US" dirty="0"/>
              <a:t>Don’t need an entire operating system</a:t>
            </a:r>
          </a:p>
          <a:p>
            <a:pPr lvl="1"/>
            <a:r>
              <a:rPr lang="en-US" dirty="0"/>
              <a:t>Host OS and application container must be similar</a:t>
            </a:r>
          </a:p>
          <a:p>
            <a:pPr lvl="2"/>
            <a:r>
              <a:rPr lang="en-US" dirty="0"/>
              <a:t>Ubuntu container on CentOS host</a:t>
            </a:r>
          </a:p>
          <a:p>
            <a:pPr lvl="1"/>
            <a:r>
              <a:rPr lang="en-US" dirty="0"/>
              <a:t>Minimal resource requirement</a:t>
            </a:r>
          </a:p>
          <a:p>
            <a:pPr lvl="1"/>
            <a:r>
              <a:rPr lang="en-US" dirty="0"/>
              <a:t>May be less secure than VM’s; may require extra configuration</a:t>
            </a:r>
          </a:p>
          <a:p>
            <a:pPr lvl="1"/>
            <a:r>
              <a:rPr lang="en-US" dirty="0"/>
              <a:t>Relies on the host systems kernel</a:t>
            </a:r>
          </a:p>
          <a:p>
            <a:pPr lvl="2"/>
            <a:r>
              <a:rPr lang="en-US" dirty="0"/>
              <a:t>Each VM would typically have its own kernel</a:t>
            </a:r>
          </a:p>
          <a:p>
            <a:pPr lvl="1"/>
            <a:r>
              <a:rPr lang="en-US" dirty="0"/>
              <a:t>Does not need a hypervisor</a:t>
            </a:r>
          </a:p>
          <a:p>
            <a:pPr lvl="1"/>
            <a:r>
              <a:rPr lang="en-US" dirty="0"/>
              <a:t>Faster creation and startup times</a:t>
            </a:r>
          </a:p>
          <a:p>
            <a:pPr lvl="2"/>
            <a:r>
              <a:rPr lang="en-US" dirty="0"/>
              <a:t>Common set of tools to manage containers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6056" y="4171950"/>
            <a:ext cx="2960191" cy="1947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822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– A set of tools and interfaces used for developing, managing, shipping, and running applications</a:t>
            </a:r>
          </a:p>
          <a:p>
            <a:pPr lvl="1"/>
            <a:r>
              <a:rPr lang="en-US" dirty="0"/>
              <a:t>Docker uses the </a:t>
            </a:r>
            <a:r>
              <a:rPr lang="en-US" dirty="0" err="1"/>
              <a:t>libcontainer</a:t>
            </a:r>
            <a:r>
              <a:rPr lang="en-US" dirty="0"/>
              <a:t> library namespaces and control groups to manage isolation and resources</a:t>
            </a:r>
          </a:p>
          <a:p>
            <a:pPr lvl="1"/>
            <a:r>
              <a:rPr lang="en-US" dirty="0"/>
              <a:t>Docker images are the read-only blueprints used to build containers</a:t>
            </a:r>
          </a:p>
          <a:p>
            <a:pPr lvl="1"/>
            <a:r>
              <a:rPr lang="en-US" dirty="0"/>
              <a:t>Docker containers are the actual images containing the running applications</a:t>
            </a:r>
          </a:p>
          <a:p>
            <a:pPr lvl="1"/>
            <a:r>
              <a:rPr lang="en-US" dirty="0"/>
              <a:t>A Docker registry contains pre-created images</a:t>
            </a:r>
          </a:p>
          <a:p>
            <a:pPr lvl="2"/>
            <a:r>
              <a:rPr lang="en-US" dirty="0">
                <a:hlinkClick r:id="rId2"/>
              </a:rPr>
              <a:t>https://hub.docker.com</a:t>
            </a:r>
            <a:endParaRPr lang="en-US" dirty="0"/>
          </a:p>
          <a:p>
            <a:pPr lvl="1"/>
            <a:r>
              <a:rPr lang="en-US" dirty="0"/>
              <a:t>Docker hosts are the systems running Docker containers</a:t>
            </a:r>
          </a:p>
          <a:p>
            <a:pPr lvl="1"/>
            <a:r>
              <a:rPr lang="en-US" dirty="0"/>
              <a:t>Docker daemon is the actual process or service managing the containers</a:t>
            </a:r>
          </a:p>
          <a:p>
            <a:pPr lvl="1"/>
            <a:r>
              <a:rPr lang="en-US" dirty="0"/>
              <a:t>The Docker client consists of tools and applications to manipulate containers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Dockerfile</a:t>
            </a:r>
            <a:r>
              <a:rPr lang="en-US" dirty="0"/>
              <a:t> is a type of configuration file used to assemble Docker images</a:t>
            </a:r>
          </a:p>
        </p:txBody>
      </p:sp>
      <p:pic>
        <p:nvPicPr>
          <p:cNvPr id="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4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Docker – A set of tools and interfaces used for developing, managing, shipping, and running applications</a:t>
            </a:r>
          </a:p>
          <a:p>
            <a:pPr lvl="1"/>
            <a:r>
              <a:rPr lang="en-US" dirty="0"/>
              <a:t>Docker commands:</a:t>
            </a:r>
          </a:p>
          <a:p>
            <a:pPr lvl="2"/>
            <a:r>
              <a:rPr lang="en-US" b="1" u="sng" dirty="0"/>
              <a:t>Command</a:t>
            </a:r>
            <a:r>
              <a:rPr lang="en-US" b="1" dirty="0"/>
              <a:t>		</a:t>
            </a:r>
            <a:r>
              <a:rPr lang="en-US" b="1" u="sng" dirty="0"/>
              <a:t>Description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attach		Attach local standard input, output, and error streams to a running container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build		Build an image from a </a:t>
            </a:r>
            <a:r>
              <a:rPr lang="en-US" b="1" dirty="0" err="1"/>
              <a:t>Dockerfile</a:t>
            </a:r>
            <a:endParaRPr lang="en-US" b="1" dirty="0"/>
          </a:p>
          <a:p>
            <a:pPr lvl="2"/>
            <a:r>
              <a:rPr lang="en-US" dirty="0" err="1"/>
              <a:t>docker</a:t>
            </a:r>
            <a:r>
              <a:rPr lang="en-US" dirty="0"/>
              <a:t> builder		Manage builds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checkpoint		Manage checkpoints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commit		Create a new image from a container’s changes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		Manage Docker </a:t>
            </a:r>
            <a:r>
              <a:rPr lang="en-US" dirty="0" err="1"/>
              <a:t>configs</a:t>
            </a:r>
            <a:endParaRPr lang="en-US" dirty="0"/>
          </a:p>
          <a:p>
            <a:pPr lvl="2"/>
            <a:r>
              <a:rPr lang="en-US" dirty="0" err="1"/>
              <a:t>docker</a:t>
            </a:r>
            <a:r>
              <a:rPr lang="en-US" dirty="0"/>
              <a:t> container		Manage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context		Manage contexts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</a:t>
            </a:r>
            <a:r>
              <a:rPr lang="en-US" b="1" dirty="0" err="1"/>
              <a:t>cp</a:t>
            </a:r>
            <a:r>
              <a:rPr lang="en-US" b="1" dirty="0"/>
              <a:t>		Copy files/folders between a container and the local filesystem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create		Create a new container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diff		Inspect changes to files or directories on a container’s filesystem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events		Get real time events from the server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exec		Run a command in a running container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export		Export a container’s filesystem as a tar archive</a:t>
            </a:r>
          </a:p>
        </p:txBody>
      </p:sp>
      <p:pic>
        <p:nvPicPr>
          <p:cNvPr id="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1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720167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pPr lvl="1"/>
            <a:r>
              <a:rPr lang="en-US" dirty="0"/>
              <a:t>Remainder of the semester…</a:t>
            </a:r>
          </a:p>
          <a:p>
            <a:pPr lvl="1"/>
            <a:r>
              <a:rPr lang="en-US" dirty="0"/>
              <a:t>Reviews</a:t>
            </a:r>
          </a:p>
          <a:p>
            <a:pPr lvl="1"/>
            <a:r>
              <a:rPr lang="en-US" dirty="0"/>
              <a:t>Project Info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What to document</a:t>
            </a:r>
          </a:p>
          <a:p>
            <a:pPr lvl="1"/>
            <a:r>
              <a:rPr lang="en-US" dirty="0"/>
              <a:t>Keys to getting started</a:t>
            </a:r>
          </a:p>
          <a:p>
            <a:pPr lvl="1"/>
            <a:r>
              <a:rPr lang="en-US" dirty="0"/>
              <a:t>Tools to assist in documentation</a:t>
            </a:r>
          </a:p>
          <a:p>
            <a:pPr lvl="1"/>
            <a:r>
              <a:rPr lang="en-US" dirty="0"/>
              <a:t>Documentation types and locations</a:t>
            </a:r>
          </a:p>
          <a:p>
            <a:pPr lvl="1"/>
            <a:r>
              <a:rPr lang="en-US" dirty="0"/>
              <a:t>IT Information Library</a:t>
            </a:r>
          </a:p>
          <a:p>
            <a:pPr lvl="1"/>
            <a:r>
              <a:rPr lang="en-US" dirty="0"/>
              <a:t>Making things repeatable</a:t>
            </a:r>
          </a:p>
          <a:p>
            <a:pPr lvl="1"/>
            <a:r>
              <a:rPr lang="en-US" dirty="0"/>
              <a:t>Process Mapping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Historical monitoring</a:t>
            </a:r>
          </a:p>
          <a:p>
            <a:pPr lvl="1"/>
            <a:r>
              <a:rPr lang="en-US" dirty="0"/>
              <a:t>Real-time monitoring</a:t>
            </a:r>
          </a:p>
          <a:p>
            <a:pPr lvl="1"/>
            <a:r>
              <a:rPr lang="en-US" dirty="0"/>
              <a:t>Examples</a:t>
            </a:r>
          </a:p>
          <a:p>
            <a:r>
              <a:rPr lang="en-US" dirty="0"/>
              <a:t>Change Management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Planning &amp; process</a:t>
            </a:r>
          </a:p>
          <a:p>
            <a:pPr lvl="1"/>
            <a:r>
              <a:rPr lang="en-US" dirty="0"/>
              <a:t>Significance &amp; risk</a:t>
            </a:r>
          </a:p>
          <a:p>
            <a:pPr lvl="1"/>
            <a:r>
              <a:rPr lang="en-US" dirty="0"/>
              <a:t>Scheduling</a:t>
            </a:r>
          </a:p>
          <a:p>
            <a:r>
              <a:rPr lang="en-US" dirty="0"/>
              <a:t>Containers</a:t>
            </a:r>
          </a:p>
          <a:p>
            <a:pPr lvl="1"/>
            <a:r>
              <a:rPr lang="en-US" dirty="0"/>
              <a:t>Another layer…</a:t>
            </a:r>
          </a:p>
        </p:txBody>
      </p:sp>
      <p:pic>
        <p:nvPicPr>
          <p:cNvPr id="4" name="Picture 2" descr="http://www.businessobjectives.org/images/Examples-Of-Business-Objectives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3794" y="3683523"/>
            <a:ext cx="2381250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8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Docker – A set of tools and interfaces used for developing, managing, shipping, and running applications</a:t>
            </a:r>
          </a:p>
          <a:p>
            <a:pPr lvl="1"/>
            <a:r>
              <a:rPr lang="en-US" dirty="0"/>
              <a:t>Docker commands:</a:t>
            </a:r>
          </a:p>
          <a:p>
            <a:pPr lvl="2"/>
            <a:r>
              <a:rPr lang="en-US" b="1" u="sng" dirty="0"/>
              <a:t>Command</a:t>
            </a:r>
            <a:r>
              <a:rPr lang="en-US" b="1" dirty="0"/>
              <a:t>		</a:t>
            </a:r>
            <a:r>
              <a:rPr lang="en-US" b="1" u="sng" dirty="0"/>
              <a:t>Description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history		Show the history of an image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image		Manage images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images		List images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import		Import the contents from a </a:t>
            </a:r>
            <a:r>
              <a:rPr lang="en-US" dirty="0" err="1"/>
              <a:t>tarball</a:t>
            </a:r>
            <a:r>
              <a:rPr lang="en-US" dirty="0"/>
              <a:t> to create a filesystem image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info		Display system-wide information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inspect		Return low-level information on Docker objects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kill		Kill one or more running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load		Load an image from a tar archive or STDIN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login		Log in to a Docker registry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logout		Log out from a Docker registry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logs		Fetch the logs of a container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manifest		Manage Docker image manifests and manifest lists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network		Manage networks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node		Manage Swarm nodes</a:t>
            </a:r>
          </a:p>
        </p:txBody>
      </p:sp>
      <p:pic>
        <p:nvPicPr>
          <p:cNvPr id="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Docker – A set of tools and interfaces used for developing, managing, shipping, and running applications</a:t>
            </a:r>
          </a:p>
          <a:p>
            <a:pPr lvl="1"/>
            <a:r>
              <a:rPr lang="en-US" dirty="0"/>
              <a:t>Docker commands:</a:t>
            </a:r>
          </a:p>
          <a:p>
            <a:pPr lvl="2"/>
            <a:r>
              <a:rPr lang="en-US" b="1" u="sng" dirty="0"/>
              <a:t>Command</a:t>
            </a:r>
            <a:r>
              <a:rPr lang="en-US" b="1" dirty="0"/>
              <a:t>		</a:t>
            </a:r>
            <a:r>
              <a:rPr lang="en-US" b="1" u="sng" dirty="0"/>
              <a:t>Description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pause		Pause all processes within one or more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plugin		Manage plugins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port		List port mappings or a specific mapping for the container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</a:t>
            </a:r>
            <a:r>
              <a:rPr lang="en-US" b="1" dirty="0" err="1"/>
              <a:t>ps</a:t>
            </a:r>
            <a:r>
              <a:rPr lang="en-US" b="1" dirty="0"/>
              <a:t>		List containers</a:t>
            </a:r>
            <a:endParaRPr lang="en-US" b="1" u="sng" dirty="0"/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pull		Pull an image or a repository from a registry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push		Push an image or a repository to a registry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rename		Rename a container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restart		Restart one or more containers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</a:t>
            </a:r>
            <a:r>
              <a:rPr lang="en-US" b="1" dirty="0" err="1"/>
              <a:t>rm</a:t>
            </a:r>
            <a:r>
              <a:rPr lang="en-US" b="1" dirty="0"/>
              <a:t>		Remove one or more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</a:t>
            </a:r>
            <a:r>
              <a:rPr lang="en-US" dirty="0" err="1"/>
              <a:t>rmi</a:t>
            </a:r>
            <a:r>
              <a:rPr lang="en-US" dirty="0"/>
              <a:t>		Remove one or more images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run		Run a command in a new container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save		Save one or more images to a tar archive (streamed to STDOUT by default)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search		Search the Docker Hub for images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secret		Manage Docker secrets</a:t>
            </a:r>
          </a:p>
        </p:txBody>
      </p:sp>
      <p:pic>
        <p:nvPicPr>
          <p:cNvPr id="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2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Docker – A set of tools and interfaces used for developing, managing, shipping, and running applications</a:t>
            </a:r>
          </a:p>
          <a:p>
            <a:pPr lvl="1"/>
            <a:r>
              <a:rPr lang="en-US" dirty="0"/>
              <a:t>Docker commands:</a:t>
            </a:r>
          </a:p>
          <a:p>
            <a:pPr lvl="2"/>
            <a:r>
              <a:rPr lang="en-US" b="1" u="sng" dirty="0"/>
              <a:t>Command</a:t>
            </a:r>
            <a:r>
              <a:rPr lang="en-US" b="1" dirty="0"/>
              <a:t>		</a:t>
            </a:r>
            <a:r>
              <a:rPr lang="en-US" b="1" u="sng" dirty="0"/>
              <a:t>Description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service		Manage services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start		Start one or more stopped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stats		Display a live stream of container(s) resource usage statistics</a:t>
            </a:r>
          </a:p>
          <a:p>
            <a:pPr lvl="2"/>
            <a:r>
              <a:rPr lang="en-US" b="1" dirty="0" err="1"/>
              <a:t>docker</a:t>
            </a:r>
            <a:r>
              <a:rPr lang="en-US" b="1" dirty="0"/>
              <a:t> stop		Stop one or more running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swarm		Manage Swarm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system		Manage Docker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tag		Create a tag TARGET_IMAGE that refers to SOURCE_IMAGE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top		Display the running processes of a container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trust		Manage trust on Docker images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</a:t>
            </a:r>
            <a:r>
              <a:rPr lang="en-US" dirty="0" err="1"/>
              <a:t>unpause</a:t>
            </a:r>
            <a:r>
              <a:rPr lang="en-US" dirty="0"/>
              <a:t>		</a:t>
            </a:r>
            <a:r>
              <a:rPr lang="en-US" dirty="0" err="1"/>
              <a:t>Unpause</a:t>
            </a:r>
            <a:r>
              <a:rPr lang="en-US" dirty="0"/>
              <a:t> all processes within one or more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update		Update configuration of one or more containers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version		Show the Docker version information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volume		Manage volumes</a:t>
            </a:r>
          </a:p>
          <a:p>
            <a:pPr lvl="2"/>
            <a:r>
              <a:rPr lang="en-US" dirty="0" err="1"/>
              <a:t>docker</a:t>
            </a:r>
            <a:r>
              <a:rPr lang="en-US" dirty="0"/>
              <a:t> wait		Block until one or more containers stop, then print their exit codes</a:t>
            </a:r>
          </a:p>
        </p:txBody>
      </p:sp>
      <p:pic>
        <p:nvPicPr>
          <p:cNvPr id="7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9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/>
          <a:lstStyle/>
          <a:p>
            <a:r>
              <a:rPr lang="en-US" dirty="0"/>
              <a:t>Docker Installation</a:t>
            </a:r>
          </a:p>
          <a:p>
            <a:pPr lvl="1"/>
            <a:r>
              <a:rPr lang="en-US" dirty="0"/>
              <a:t>Install Docker and necessary prerequisites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install docker</a:t>
            </a:r>
          </a:p>
          <a:p>
            <a:pPr lvl="1"/>
            <a:r>
              <a:rPr lang="en-US" dirty="0"/>
              <a:t>Start and enable </a:t>
            </a:r>
            <a:r>
              <a:rPr lang="en-US"/>
              <a:t>Docker service – not needed!</a:t>
            </a:r>
            <a:endParaRPr lang="en-US" dirty="0"/>
          </a:p>
          <a:p>
            <a:pPr lvl="2"/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enable docker --now</a:t>
            </a:r>
          </a:p>
          <a:p>
            <a:pPr lvl="1"/>
            <a:r>
              <a:rPr lang="en-US" dirty="0"/>
              <a:t>Search for Docker images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search httpd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search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Download a Docker image (use docker.io repository!)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pull httpd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docker pull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pull mariadb:10.8.2</a:t>
            </a:r>
          </a:p>
          <a:p>
            <a:pPr lvl="1"/>
            <a:r>
              <a:rPr lang="en-US" dirty="0"/>
              <a:t>Show downloaded Docker images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images</a:t>
            </a:r>
          </a:p>
        </p:txBody>
      </p:sp>
      <p:pic>
        <p:nvPicPr>
          <p:cNvPr id="5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58B3111A-15A7-98A4-E9A9-06089E9F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9" y="5207817"/>
            <a:ext cx="864901" cy="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2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162"/>
          </a:xfrm>
        </p:spPr>
        <p:txBody>
          <a:bodyPr/>
          <a:lstStyle/>
          <a:p>
            <a:r>
              <a:rPr lang="en-US" dirty="0"/>
              <a:t>Docker Installation</a:t>
            </a:r>
          </a:p>
          <a:p>
            <a:pPr lvl="1"/>
            <a:r>
              <a:rPr lang="en-US" dirty="0"/>
              <a:t>Enable ipv4 forwarding for our docker containers!</a:t>
            </a:r>
          </a:p>
          <a:p>
            <a:pPr lvl="2"/>
            <a:r>
              <a:rPr lang="en-US" dirty="0"/>
              <a:t>Check the current ipv4 forwarding setting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 | grep ^net.ipv4.ip_forward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marL="749808" lvl="4" indent="0">
              <a:buNone/>
            </a:pPr>
            <a:endParaRPr lang="en-US" dirty="0"/>
          </a:p>
          <a:p>
            <a:pPr lvl="2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sysctl.conf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net.ipv4.ip_forward=1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Apply these new settings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</a:t>
            </a:r>
            <a:r>
              <a:rPr lang="en-US" dirty="0"/>
              <a:t>command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Check the current ipv4 forwarding setting again!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-a | grep ^net.ipv4.ip_forward)</a:t>
            </a:r>
          </a:p>
        </p:txBody>
      </p:sp>
      <p:pic>
        <p:nvPicPr>
          <p:cNvPr id="5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58B3111A-15A7-98A4-E9A9-06089E9F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9" y="5207817"/>
            <a:ext cx="864901" cy="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2D87B-C5F9-687D-2C6D-209AEFA09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03"/>
          <a:stretch/>
        </p:blipFill>
        <p:spPr>
          <a:xfrm>
            <a:off x="1997392" y="3064048"/>
            <a:ext cx="61912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55C8C-0DCE-B312-3B96-025851EB3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392" y="4152486"/>
            <a:ext cx="6191250" cy="36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2B589-6625-AD8C-1EED-D276FD9CE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10"/>
          <a:stretch/>
        </p:blipFill>
        <p:spPr>
          <a:xfrm>
            <a:off x="1997393" y="4947410"/>
            <a:ext cx="6191250" cy="37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52D198-D849-1EAF-A799-50961B8808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6877" b="-8572"/>
          <a:stretch/>
        </p:blipFill>
        <p:spPr>
          <a:xfrm>
            <a:off x="1997392" y="5826298"/>
            <a:ext cx="6191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04145" cy="4431241"/>
          </a:xfrm>
        </p:spPr>
        <p:txBody>
          <a:bodyPr/>
          <a:lstStyle/>
          <a:p>
            <a:r>
              <a:rPr lang="en-US" dirty="0"/>
              <a:t>Docker Installation</a:t>
            </a:r>
          </a:p>
          <a:p>
            <a:pPr lvl="1"/>
            <a:r>
              <a:rPr lang="en-US" dirty="0"/>
              <a:t>Run our downloaded Docker container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 --net=host --name=httpd_1 --restart=always -p 80:80 -d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run --restart=always -e MYSQL_ROOT_PASSWORD=cmac3990 -e MYSQL_USER=user -e MYSQL_PASSWORD=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userpass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MYSQL_DATABASE=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--name=mariadb_1 -d mariadb:10.8.2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--net </a:t>
            </a:r>
            <a:r>
              <a:rPr lang="en-US" dirty="0"/>
              <a:t>specifies the network we want to use for our container (host network)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--name </a:t>
            </a:r>
            <a:r>
              <a:rPr lang="en-US" dirty="0"/>
              <a:t>creates a descriptive name for the container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hport:cport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maps the ports on the host to ports on the container</a:t>
            </a:r>
          </a:p>
          <a:p>
            <a:pPr lvl="3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-d </a:t>
            </a:r>
            <a:r>
              <a:rPr lang="en-US" b="1" dirty="0"/>
              <a:t>specifies to run the container in the background as a daemon (service)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 </a:t>
            </a:r>
            <a:r>
              <a:rPr lang="en-US" dirty="0"/>
              <a:t>allows for the creation of environment variables within the container</a:t>
            </a:r>
          </a:p>
          <a:p>
            <a:pPr lvl="1"/>
            <a:r>
              <a:rPr lang="en-US" dirty="0"/>
              <a:t>Restart a Docker container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httpd_1</a:t>
            </a:r>
          </a:p>
          <a:p>
            <a:pPr lvl="1"/>
            <a:r>
              <a:rPr lang="en-US" dirty="0"/>
              <a:t>Verify that our containers are running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0C9A9C9D-6E14-F465-A9D4-E459A1E3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9" y="5207817"/>
            <a:ext cx="864901" cy="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56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04145" cy="4431498"/>
          </a:xfrm>
        </p:spPr>
        <p:txBody>
          <a:bodyPr>
            <a:normAutofit/>
          </a:bodyPr>
          <a:lstStyle/>
          <a:p>
            <a:r>
              <a:rPr lang="en-US" dirty="0"/>
              <a:t>Docker Installation</a:t>
            </a:r>
          </a:p>
          <a:p>
            <a:pPr lvl="1"/>
            <a:r>
              <a:rPr lang="en-US" dirty="0"/>
              <a:t>Open firewall port for our </a:t>
            </a:r>
            <a:r>
              <a:rPr lang="en-US" dirty="0" err="1"/>
              <a:t>httpd</a:t>
            </a:r>
            <a:r>
              <a:rPr lang="en-US" dirty="0"/>
              <a:t> container (we already did this!)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--add-service=http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--add-service=http --permanent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new index file on the container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CMAC3990!  This is Docker."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/index.html</a:t>
            </a:r>
          </a:p>
          <a:p>
            <a:pPr lvl="2"/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docker cp /tmp/index.html httpd_1:/usr/local/apache2/htdocs/</a:t>
            </a:r>
          </a:p>
          <a:p>
            <a:pPr lvl="1"/>
            <a:r>
              <a:rPr lang="en-US" dirty="0"/>
              <a:t>Connect to our new webserver</a:t>
            </a:r>
          </a:p>
          <a:p>
            <a:pPr lvl="2"/>
            <a:r>
              <a:rPr lang="en-US" dirty="0">
                <a:hlinkClick r:id="rId2"/>
              </a:rPr>
              <a:t>http://147.64.243.1##</a:t>
            </a:r>
            <a:r>
              <a:rPr lang="en-US" dirty="0"/>
              <a:t> (01-15)</a:t>
            </a:r>
          </a:p>
          <a:p>
            <a:pPr lvl="2"/>
            <a:r>
              <a:rPr lang="en-US" dirty="0"/>
              <a:t>It works!</a:t>
            </a:r>
          </a:p>
          <a:p>
            <a:pPr lvl="1"/>
            <a:r>
              <a:rPr lang="en-US" dirty="0"/>
              <a:t>Enter a </a:t>
            </a:r>
            <a:r>
              <a:rPr lang="en-US" dirty="0" err="1"/>
              <a:t>docker</a:t>
            </a:r>
            <a:r>
              <a:rPr lang="en-US" dirty="0"/>
              <a:t> container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exec -it httpd_1 bash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This is inside the running container, it is missing many commands!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Exit the container with the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cs typeface="Courier New" panose="02070309020205020404" pitchFamily="49" charset="0"/>
              </a:rPr>
              <a:t> command</a:t>
            </a:r>
          </a:p>
        </p:txBody>
      </p:sp>
      <p:pic>
        <p:nvPicPr>
          <p:cNvPr id="6146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2031D7-EF7E-9D6A-28D7-0DE3F809475D}"/>
              </a:ext>
            </a:extLst>
          </p:cNvPr>
          <p:cNvSpPr/>
          <p:nvPr/>
        </p:nvSpPr>
        <p:spPr>
          <a:xfrm>
            <a:off x="7482466" y="2064395"/>
            <a:ext cx="24964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Don’t forget TCP port 8080!</a:t>
            </a:r>
          </a:p>
        </p:txBody>
      </p:sp>
      <p:pic>
        <p:nvPicPr>
          <p:cNvPr id="5" name="Picture 4" descr="http://cdn.curvve.com/wp-content/uploads/Terminal-Logo.png">
            <a:extLst>
              <a:ext uri="{FF2B5EF4-FFF2-40B4-BE49-F238E27FC236}">
                <a16:creationId xmlns:a16="http://schemas.microsoft.com/office/drawing/2014/main" id="{D802CC57-1134-02D1-8E5E-A7E49E14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9" y="5207817"/>
            <a:ext cx="864901" cy="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8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04145" cy="4023360"/>
          </a:xfrm>
        </p:spPr>
        <p:txBody>
          <a:bodyPr/>
          <a:lstStyle/>
          <a:p>
            <a:r>
              <a:rPr lang="en-US" dirty="0"/>
              <a:t>Docker Installation</a:t>
            </a:r>
          </a:p>
          <a:p>
            <a:pPr lvl="1"/>
            <a:r>
              <a:rPr lang="en-US" dirty="0"/>
              <a:t>Stop a Docker container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httpd_1</a:t>
            </a:r>
          </a:p>
          <a:p>
            <a:pPr lvl="1"/>
            <a:r>
              <a:rPr lang="en-US" dirty="0"/>
              <a:t>Delete a Docker container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httpd_1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There are many more Docker options available…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If you are having issues with your httpd_1 </a:t>
            </a:r>
            <a:r>
              <a:rPr lang="en-US" dirty="0" err="1">
                <a:cs typeface="Courier New" panose="02070309020205020404" pitchFamily="49" charset="0"/>
              </a:rPr>
              <a:t>docker</a:t>
            </a:r>
            <a:r>
              <a:rPr lang="en-US" dirty="0">
                <a:cs typeface="Courier New" panose="02070309020205020404" pitchFamily="49" charset="0"/>
              </a:rPr>
              <a:t> container, make sure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your Apache install is NOT using port 80!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cs typeface="Courier New" panose="02070309020205020404" pitchFamily="49" charset="0"/>
              </a:rPr>
              <a:t>usr</a:t>
            </a:r>
            <a:r>
              <a:rPr lang="en-US" dirty="0">
                <a:cs typeface="Courier New" panose="02070309020205020404" pitchFamily="49" charset="0"/>
              </a:rPr>
              <a:t>/local/apache2/conf/</a:t>
            </a:r>
            <a:r>
              <a:rPr lang="en-US" dirty="0" err="1">
                <a:cs typeface="Courier New" panose="02070309020205020404" pitchFamily="49" charset="0"/>
              </a:rPr>
              <a:t>httpd.conf</a:t>
            </a:r>
            <a:r>
              <a:rPr lang="en-US" dirty="0">
                <a:cs typeface="Courier New" panose="02070309020205020404" pitchFamily="49" charset="0"/>
              </a:rPr>
              <a:t> – Listen 8080!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You will need to restart apache after this (or restart your server)!</a:t>
            </a:r>
          </a:p>
        </p:txBody>
      </p:sp>
      <p:pic>
        <p:nvPicPr>
          <p:cNvPr id="6146" name="Picture 2" descr="https://pbs.twimg.com/profile_images/378800000124779041/fbbb494a7eef5f9278c6967b6072ca3e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61" y="4010025"/>
            <a:ext cx="2062693" cy="2062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796094">
            <a:off x="7240993" y="2415954"/>
            <a:ext cx="48783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Containers and clouds are all the rage!</a:t>
            </a:r>
          </a:p>
        </p:txBody>
      </p:sp>
    </p:spTree>
    <p:extLst>
      <p:ext uri="{BB962C8B-B14F-4D97-AF65-F5344CB8AC3E}">
        <p14:creationId xmlns:p14="http://schemas.microsoft.com/office/powerpoint/2010/main" val="238811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records of where things are, explaining how to do things, and making useful information available to customers.</a:t>
            </a:r>
          </a:p>
          <a:p>
            <a:pPr lvl="1"/>
            <a:r>
              <a:rPr lang="en-US" dirty="0"/>
              <a:t>Documentation can be difficult!</a:t>
            </a:r>
          </a:p>
          <a:p>
            <a:pPr lvl="1"/>
            <a:r>
              <a:rPr lang="en-US" dirty="0"/>
              <a:t>Document common tasks to increase efficiency</a:t>
            </a:r>
          </a:p>
          <a:p>
            <a:pPr lvl="1"/>
            <a:r>
              <a:rPr lang="en-US" dirty="0"/>
              <a:t>Document disliked tasks, to delegate easier!</a:t>
            </a:r>
          </a:p>
          <a:p>
            <a:pPr lvl="1"/>
            <a:r>
              <a:rPr lang="en-US" dirty="0"/>
              <a:t>Document your time, so you can see where you spend it!</a:t>
            </a:r>
          </a:p>
          <a:p>
            <a:pPr lvl="1"/>
            <a:r>
              <a:rPr lang="en-US" dirty="0"/>
              <a:t>Documentation is a way to create an institutional memory of information</a:t>
            </a:r>
            <a:br>
              <a:rPr lang="en-US" dirty="0"/>
            </a:br>
            <a:r>
              <a:rPr lang="en-US" dirty="0"/>
              <a:t>allowing for a workforce with an increased knowledge and skill set</a:t>
            </a:r>
          </a:p>
          <a:p>
            <a:pPr lvl="1"/>
            <a:r>
              <a:rPr lang="en-US" dirty="0"/>
              <a:t>Documentation allows people to change positions or </a:t>
            </a:r>
            <a:br>
              <a:rPr lang="en-US" dirty="0"/>
            </a:br>
            <a:r>
              <a:rPr lang="en-US" dirty="0"/>
              <a:t>take on new assignments</a:t>
            </a:r>
          </a:p>
          <a:p>
            <a:pPr lvl="1"/>
            <a:r>
              <a:rPr lang="en-US" dirty="0"/>
              <a:t>A lack of documentation can push admins into being</a:t>
            </a:r>
            <a:br>
              <a:rPr lang="en-US" dirty="0"/>
            </a:br>
            <a:r>
              <a:rPr lang="en-US" dirty="0"/>
              <a:t>“in the middle of everything”</a:t>
            </a:r>
          </a:p>
          <a:p>
            <a:pPr lvl="1"/>
            <a:r>
              <a:rPr lang="en-US" dirty="0"/>
              <a:t>Some people worry about the reasons for creating documentation…</a:t>
            </a:r>
          </a:p>
        </p:txBody>
      </p:sp>
      <p:pic>
        <p:nvPicPr>
          <p:cNvPr id="1026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5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502"/>
          </a:xfrm>
        </p:spPr>
        <p:txBody>
          <a:bodyPr/>
          <a:lstStyle/>
          <a:p>
            <a:r>
              <a:rPr lang="en-US" dirty="0"/>
              <a:t>What to document?</a:t>
            </a:r>
          </a:p>
          <a:p>
            <a:pPr lvl="1"/>
            <a:r>
              <a:rPr lang="en-US" dirty="0"/>
              <a:t>Things that are complicated or unpleasant</a:t>
            </a:r>
          </a:p>
          <a:p>
            <a:pPr lvl="2"/>
            <a:r>
              <a:rPr lang="en-US" dirty="0"/>
              <a:t>Some processes may have many steps performed by different teams, each step should be documented!</a:t>
            </a:r>
          </a:p>
          <a:p>
            <a:pPr lvl="2"/>
            <a:r>
              <a:rPr lang="en-US" dirty="0"/>
              <a:t>Ex: Building a database cluster</a:t>
            </a:r>
          </a:p>
          <a:p>
            <a:pPr lvl="3"/>
            <a:r>
              <a:rPr lang="en-US" dirty="0"/>
              <a:t>Redundant design</a:t>
            </a:r>
          </a:p>
          <a:p>
            <a:pPr lvl="3"/>
            <a:r>
              <a:rPr lang="en-US" dirty="0"/>
              <a:t>Network provisioning and configuration</a:t>
            </a:r>
          </a:p>
          <a:p>
            <a:pPr lvl="3"/>
            <a:r>
              <a:rPr lang="en-US" dirty="0"/>
              <a:t>Server installation &amp; maintenance</a:t>
            </a:r>
          </a:p>
          <a:p>
            <a:pPr lvl="3"/>
            <a:r>
              <a:rPr lang="en-US" dirty="0"/>
              <a:t>Additional system software</a:t>
            </a:r>
          </a:p>
          <a:p>
            <a:pPr lvl="3"/>
            <a:r>
              <a:rPr lang="en-US" dirty="0"/>
              <a:t>Database configuration &amp; maintenance</a:t>
            </a:r>
          </a:p>
          <a:p>
            <a:pPr lvl="1"/>
            <a:r>
              <a:rPr lang="en-US" dirty="0"/>
              <a:t>Things that are repeated often</a:t>
            </a:r>
          </a:p>
          <a:p>
            <a:pPr lvl="2"/>
            <a:r>
              <a:rPr lang="en-US" dirty="0"/>
              <a:t>VPN/Remote access</a:t>
            </a:r>
          </a:p>
          <a:p>
            <a:pPr lvl="2"/>
            <a:r>
              <a:rPr lang="en-US" dirty="0"/>
              <a:t>New user creation</a:t>
            </a:r>
          </a:p>
          <a:p>
            <a:pPr lvl="2"/>
            <a:r>
              <a:rPr lang="en-US" dirty="0"/>
              <a:t>New VM deployment</a:t>
            </a:r>
          </a:p>
          <a:p>
            <a:pPr lvl="1"/>
            <a:r>
              <a:rPr lang="en-US" dirty="0"/>
              <a:t>Standardization!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406593"/>
          </a:xfrm>
        </p:spPr>
        <p:txBody>
          <a:bodyPr>
            <a:normAutofit/>
          </a:bodyPr>
          <a:lstStyle/>
          <a:p>
            <a:r>
              <a:rPr lang="en-US" dirty="0"/>
              <a:t>The story you tell yourself is more important than reality.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Roughly 45 minutes before class.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Presentation Reminder!</a:t>
            </a:r>
          </a:p>
          <a:p>
            <a:r>
              <a:rPr lang="en-US" dirty="0"/>
              <a:t>Assignment 9 – Due This Week!</a:t>
            </a:r>
          </a:p>
          <a:p>
            <a:pPr lvl="1"/>
            <a:r>
              <a:rPr lang="en-US" dirty="0"/>
              <a:t>Friday, October 24 2025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847956" cy="4023360"/>
          </a:xfrm>
        </p:spPr>
        <p:txBody>
          <a:bodyPr>
            <a:normAutofit/>
          </a:bodyPr>
          <a:lstStyle/>
          <a:p>
            <a:r>
              <a:rPr lang="en-US" dirty="0"/>
              <a:t>Remaining Points (</a:t>
            </a:r>
            <a:r>
              <a:rPr lang="en-US" dirty="0">
                <a:solidFill>
                  <a:schemeClr val="accent5"/>
                </a:solidFill>
              </a:rPr>
              <a:t>1005</a:t>
            </a:r>
            <a:r>
              <a:rPr lang="en-US" dirty="0"/>
              <a:t> total):</a:t>
            </a:r>
          </a:p>
          <a:p>
            <a:pPr lvl="1"/>
            <a:r>
              <a:rPr lang="en-US" dirty="0"/>
              <a:t>Attendance (weeks 9-15): </a:t>
            </a:r>
            <a:r>
              <a:rPr lang="en-US" sz="2000" dirty="0">
                <a:solidFill>
                  <a:schemeClr val="accent5"/>
                </a:solidFill>
              </a:rPr>
              <a:t>36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Presentation &amp; Project: </a:t>
            </a:r>
            <a:r>
              <a:rPr lang="en-US" dirty="0">
                <a:solidFill>
                  <a:schemeClr val="accent5"/>
                </a:solidFill>
              </a:rPr>
              <a:t>300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4-6 Assignments: </a:t>
            </a:r>
            <a:r>
              <a:rPr lang="en-US" dirty="0">
                <a:solidFill>
                  <a:schemeClr val="accent5"/>
                </a:solidFill>
              </a:rPr>
              <a:t>300</a:t>
            </a:r>
            <a:r>
              <a:rPr lang="en-US" dirty="0"/>
              <a:t> points</a:t>
            </a:r>
          </a:p>
          <a:p>
            <a:pPr lvl="2"/>
            <a:r>
              <a:rPr lang="en-US" dirty="0"/>
              <a:t>50-75 points each</a:t>
            </a:r>
          </a:p>
          <a:p>
            <a:pPr lvl="1"/>
            <a:r>
              <a:rPr lang="en-US" dirty="0"/>
              <a:t>Final Exam: </a:t>
            </a:r>
            <a:r>
              <a:rPr lang="en-US" dirty="0">
                <a:solidFill>
                  <a:schemeClr val="accent5"/>
                </a:solidFill>
              </a:rPr>
              <a:t>266</a:t>
            </a:r>
            <a:r>
              <a:rPr lang="en-US" dirty="0"/>
              <a:t> points</a:t>
            </a:r>
          </a:p>
          <a:p>
            <a:pPr lvl="2"/>
            <a:r>
              <a:rPr lang="en-US" dirty="0"/>
              <a:t>Hands on??</a:t>
            </a:r>
          </a:p>
          <a:p>
            <a:pPr lvl="3"/>
            <a:r>
              <a:rPr lang="en-US" dirty="0"/>
              <a:t>Probably not…</a:t>
            </a:r>
          </a:p>
        </p:txBody>
      </p:sp>
      <p:pic>
        <p:nvPicPr>
          <p:cNvPr id="6" name="Picture 2" descr="https://a2ua.com/information/information-002.jpg">
            <a:extLst>
              <a:ext uri="{FF2B5EF4-FFF2-40B4-BE49-F238E27FC236}">
                <a16:creationId xmlns:a16="http://schemas.microsoft.com/office/drawing/2014/main" id="{58DB35F9-7D9C-1347-B9AD-D1FAAA8D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80" y="4755137"/>
            <a:ext cx="1996253" cy="1497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0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/>
          <a:lstStyle/>
          <a:p>
            <a:r>
              <a:rPr lang="en-US" dirty="0"/>
              <a:t>Getting started can be the hardest part!</a:t>
            </a:r>
          </a:p>
          <a:p>
            <a:r>
              <a:rPr lang="en-US" dirty="0"/>
              <a:t>Four keys for getting started:</a:t>
            </a:r>
          </a:p>
          <a:p>
            <a:pPr lvl="1"/>
            <a:r>
              <a:rPr lang="en-US" dirty="0"/>
              <a:t>Title – Something simple that others will understand</a:t>
            </a:r>
          </a:p>
          <a:p>
            <a:pPr lvl="1"/>
            <a:r>
              <a:rPr lang="en-US" dirty="0"/>
              <a:t>Metadata (info) – Author, contact info, version, sources</a:t>
            </a:r>
          </a:p>
          <a:p>
            <a:pPr lvl="1"/>
            <a:r>
              <a:rPr lang="en-US" dirty="0"/>
              <a:t>What – A few sentences describing the contents of the document,</a:t>
            </a:r>
            <a:br>
              <a:rPr lang="en-US" dirty="0"/>
            </a:br>
            <a:r>
              <a:rPr lang="en-US" dirty="0"/>
              <a:t>the scope of the document, the purpose or outcome of the document</a:t>
            </a:r>
          </a:p>
          <a:p>
            <a:pPr lvl="1"/>
            <a:r>
              <a:rPr lang="en-US" dirty="0"/>
              <a:t>How – The detailed steps to accomplish the goal</a:t>
            </a:r>
          </a:p>
          <a:p>
            <a:pPr lvl="2"/>
            <a:r>
              <a:rPr lang="en-US" dirty="0"/>
              <a:t>Instructions of commands used, screenshots of relevant windows, etc.</a:t>
            </a:r>
          </a:p>
          <a:p>
            <a:pPr lvl="1"/>
            <a:r>
              <a:rPr lang="en-US" dirty="0"/>
              <a:t>Optionally, add additional elements</a:t>
            </a:r>
          </a:p>
          <a:p>
            <a:pPr lvl="2"/>
            <a:r>
              <a:rPr lang="en-US" dirty="0"/>
              <a:t>Why – Reasoning behind some of the tasks</a:t>
            </a:r>
          </a:p>
          <a:p>
            <a:pPr lvl="2"/>
            <a:r>
              <a:rPr lang="en-US" dirty="0"/>
              <a:t>Summary – Something a layman could read and understand</a:t>
            </a:r>
          </a:p>
          <a:p>
            <a:pPr lvl="2"/>
            <a:r>
              <a:rPr lang="en-US" dirty="0"/>
              <a:t>Overview – Quick guide of steps with short reasoning's if necessary</a:t>
            </a:r>
          </a:p>
          <a:p>
            <a:r>
              <a:rPr lang="en-US" dirty="0"/>
              <a:t>Make sure to test your documentation for bugs!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1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use screen capturing software</a:t>
            </a:r>
          </a:p>
          <a:p>
            <a:pPr lvl="1"/>
            <a:r>
              <a:rPr lang="en-US" dirty="0"/>
              <a:t>Most modern operating systems can take screenshots with the </a:t>
            </a:r>
            <a:r>
              <a:rPr lang="en-US" dirty="0" err="1"/>
              <a:t>PrintScreen</a:t>
            </a:r>
            <a:r>
              <a:rPr lang="en-US" dirty="0"/>
              <a:t> button</a:t>
            </a:r>
          </a:p>
          <a:p>
            <a:pPr lvl="1"/>
            <a:r>
              <a:rPr lang="en-US" dirty="0"/>
              <a:t>MS Paint (or similar) can be used to quickly crop out unnecessary information</a:t>
            </a:r>
          </a:p>
          <a:p>
            <a:pPr lvl="1"/>
            <a:r>
              <a:rPr lang="en-US" dirty="0"/>
              <a:t>Additional software can actually take recordings of you using the computer</a:t>
            </a:r>
          </a:p>
          <a:p>
            <a:r>
              <a:rPr lang="en-US" dirty="0"/>
              <a:t>The </a:t>
            </a:r>
            <a:r>
              <a:rPr lang="en-US" dirty="0" err="1"/>
              <a:t>unix</a:t>
            </a:r>
            <a:r>
              <a:rPr lang="en-US" dirty="0"/>
              <a:t>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dirty="0"/>
              <a:t> can capture commands to file</a:t>
            </a:r>
          </a:p>
          <a:p>
            <a:pPr lvl="1"/>
            <a:r>
              <a:rPr lang="en-US" dirty="0"/>
              <a:t>Can be useful for recording the steps of an installation</a:t>
            </a:r>
          </a:p>
          <a:p>
            <a:pPr lvl="1"/>
            <a:r>
              <a:rPr lang="en-US" dirty="0"/>
              <a:t>Script writes to a file</a:t>
            </a:r>
          </a:p>
          <a:p>
            <a:pPr lvl="1"/>
            <a:r>
              <a:rPr lang="en-US" dirty="0"/>
              <a:t>Records commands ran and output</a:t>
            </a:r>
          </a:p>
          <a:p>
            <a:pPr lvl="1"/>
            <a:r>
              <a:rPr lang="en-US" dirty="0"/>
              <a:t>Usage: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 file.txt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en-US" dirty="0"/>
              <a:t> command can also show what commands were entered</a:t>
            </a:r>
          </a:p>
          <a:p>
            <a:pPr lvl="1"/>
            <a:r>
              <a:rPr lang="en-US" dirty="0"/>
              <a:t>See what commands were entered last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6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599"/>
          </a:xfrm>
        </p:spPr>
        <p:txBody>
          <a:bodyPr/>
          <a:lstStyle/>
          <a:p>
            <a:r>
              <a:rPr lang="en-US" dirty="0"/>
              <a:t>Use Email (wisely!)</a:t>
            </a:r>
          </a:p>
          <a:p>
            <a:pPr lvl="1"/>
            <a:r>
              <a:rPr lang="en-US" dirty="0"/>
              <a:t>Email conversations may contain many parts of documentation</a:t>
            </a:r>
          </a:p>
          <a:p>
            <a:pPr lvl="1"/>
            <a:r>
              <a:rPr lang="en-US" dirty="0"/>
              <a:t>Can be easily searchable by the owner</a:t>
            </a:r>
          </a:p>
          <a:p>
            <a:pPr lvl="1"/>
            <a:r>
              <a:rPr lang="en-US" dirty="0"/>
              <a:t>Not exactly easy to share</a:t>
            </a:r>
          </a:p>
          <a:p>
            <a:pPr lvl="2"/>
            <a:r>
              <a:rPr lang="en-US" dirty="0"/>
              <a:t>You can easily forward email and share with others, but you must perform the action!</a:t>
            </a:r>
          </a:p>
          <a:p>
            <a:pPr lvl="2"/>
            <a:r>
              <a:rPr lang="en-US" dirty="0"/>
              <a:t>Not available if you aren’t around to forward</a:t>
            </a:r>
          </a:p>
          <a:p>
            <a:pPr lvl="1"/>
            <a:r>
              <a:rPr lang="en-US" dirty="0"/>
              <a:t>Multiple emails can contain great source information</a:t>
            </a:r>
          </a:p>
          <a:p>
            <a:pPr lvl="1"/>
            <a:r>
              <a:rPr lang="en-US" dirty="0"/>
              <a:t>Emails can last forever…</a:t>
            </a:r>
          </a:p>
          <a:p>
            <a:r>
              <a:rPr lang="en-US" dirty="0"/>
              <a:t>Ticketing system</a:t>
            </a:r>
          </a:p>
          <a:p>
            <a:pPr lvl="1"/>
            <a:r>
              <a:rPr lang="en-US" dirty="0"/>
              <a:t>You can potentially pull useful information from tickets</a:t>
            </a:r>
          </a:p>
          <a:p>
            <a:pPr lvl="1"/>
            <a:r>
              <a:rPr lang="en-US" dirty="0"/>
              <a:t>System can integrate with a knowledge base</a:t>
            </a:r>
          </a:p>
          <a:p>
            <a:pPr lvl="1"/>
            <a:r>
              <a:rPr lang="en-US" dirty="0"/>
              <a:t>Other various similar systems</a:t>
            </a:r>
          </a:p>
          <a:p>
            <a:pPr lvl="1"/>
            <a:r>
              <a:rPr lang="en-US" dirty="0"/>
              <a:t>Ex: Jira, </a:t>
            </a:r>
            <a:r>
              <a:rPr lang="en-US" dirty="0" err="1"/>
              <a:t>ServiceNOW</a:t>
            </a:r>
            <a:r>
              <a:rPr lang="en-US" dirty="0"/>
              <a:t>, Solar Winds…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4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Create checklists for multi-step tasks</a:t>
            </a:r>
          </a:p>
          <a:p>
            <a:pPr lvl="1"/>
            <a:r>
              <a:rPr lang="en-US" dirty="0"/>
              <a:t>New user creation</a:t>
            </a:r>
          </a:p>
          <a:p>
            <a:pPr lvl="2"/>
            <a:r>
              <a:rPr lang="en-US" dirty="0"/>
              <a:t>Email, PC, phone, account login, etc.</a:t>
            </a:r>
          </a:p>
          <a:p>
            <a:pPr lvl="1"/>
            <a:r>
              <a:rPr lang="en-US" dirty="0"/>
              <a:t>Employee termination</a:t>
            </a:r>
          </a:p>
          <a:p>
            <a:pPr lvl="1"/>
            <a:r>
              <a:rPr lang="en-US" dirty="0"/>
              <a:t>Server builds</a:t>
            </a:r>
          </a:p>
          <a:p>
            <a:pPr lvl="1"/>
            <a:r>
              <a:rPr lang="en-US" dirty="0"/>
              <a:t>Data archiving</a:t>
            </a:r>
          </a:p>
          <a:p>
            <a:r>
              <a:rPr lang="en-US" dirty="0"/>
              <a:t>Checklists can be used instead of or along with</a:t>
            </a:r>
            <a:br>
              <a:rPr lang="en-US" dirty="0"/>
            </a:br>
            <a:r>
              <a:rPr lang="en-US" dirty="0"/>
              <a:t>more detailed documentation</a:t>
            </a:r>
          </a:p>
          <a:p>
            <a:pPr lvl="1"/>
            <a:r>
              <a:rPr lang="en-US" dirty="0"/>
              <a:t>Condensed version of only necessary steps and information</a:t>
            </a:r>
          </a:p>
          <a:p>
            <a:pPr lvl="1"/>
            <a:r>
              <a:rPr lang="en-US" dirty="0"/>
              <a:t>List referring to more involved documentation</a:t>
            </a:r>
          </a:p>
          <a:p>
            <a:r>
              <a:rPr lang="en-US" dirty="0"/>
              <a:t>Checklists can add accountability</a:t>
            </a:r>
          </a:p>
          <a:p>
            <a:pPr lvl="1"/>
            <a:r>
              <a:rPr lang="en-US" dirty="0"/>
              <a:t>If someone must sign a checklist, they will be more likely to ensure</a:t>
            </a:r>
            <a:br>
              <a:rPr lang="en-US" dirty="0"/>
            </a:br>
            <a:r>
              <a:rPr lang="en-US" dirty="0"/>
              <a:t>all the tasks were performed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91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Storage Repository</a:t>
            </a:r>
          </a:p>
          <a:p>
            <a:pPr lvl="1"/>
            <a:r>
              <a:rPr lang="en-US" dirty="0"/>
              <a:t>A centralized location</a:t>
            </a:r>
          </a:p>
          <a:p>
            <a:pPr lvl="1"/>
            <a:r>
              <a:rPr lang="en-US" dirty="0"/>
              <a:t>Backups</a:t>
            </a:r>
          </a:p>
          <a:p>
            <a:pPr lvl="1"/>
            <a:r>
              <a:rPr lang="en-US" dirty="0"/>
              <a:t>Version/revision/source control</a:t>
            </a:r>
          </a:p>
          <a:p>
            <a:pPr lvl="1"/>
            <a:r>
              <a:rPr lang="en-US" dirty="0"/>
              <a:t>Document check-in and check-out</a:t>
            </a:r>
          </a:p>
          <a:p>
            <a:pPr lvl="1"/>
            <a:r>
              <a:rPr lang="en-US" dirty="0"/>
              <a:t>Creates learning opportunities</a:t>
            </a:r>
          </a:p>
          <a:p>
            <a:pPr lvl="1"/>
            <a:r>
              <a:rPr lang="en-US" dirty="0"/>
              <a:t>Organization hierarchy</a:t>
            </a:r>
          </a:p>
          <a:p>
            <a:pPr lvl="1"/>
            <a:r>
              <a:rPr lang="en-US" dirty="0"/>
              <a:t>Templates</a:t>
            </a:r>
          </a:p>
          <a:p>
            <a:r>
              <a:rPr lang="en-US" dirty="0"/>
              <a:t>Network locations or shared folders can serve as a budget location</a:t>
            </a:r>
          </a:p>
          <a:p>
            <a:pPr lvl="1"/>
            <a:r>
              <a:rPr lang="en-US" dirty="0"/>
              <a:t>Better than nothing!</a:t>
            </a:r>
          </a:p>
          <a:p>
            <a:pPr lvl="1"/>
            <a:r>
              <a:rPr lang="en-US" dirty="0"/>
              <a:t>Lacking advanced features</a:t>
            </a:r>
          </a:p>
          <a:p>
            <a:pPr lvl="1"/>
            <a:r>
              <a:rPr lang="en-US" dirty="0"/>
              <a:t>Easy to use, easy to access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Wiki Systems</a:t>
            </a:r>
          </a:p>
          <a:p>
            <a:pPr lvl="1"/>
            <a:r>
              <a:rPr lang="en-US" dirty="0"/>
              <a:t>A web-based publishing and collaboration tool and repository</a:t>
            </a:r>
          </a:p>
          <a:p>
            <a:pPr lvl="1"/>
            <a:r>
              <a:rPr lang="en-US" dirty="0"/>
              <a:t>Create multi-media web pages accessible by any web browser</a:t>
            </a:r>
          </a:p>
          <a:p>
            <a:pPr lvl="2"/>
            <a:r>
              <a:rPr lang="en-US" dirty="0"/>
              <a:t>Create rich HTML pages with notes, instructions, and images</a:t>
            </a:r>
          </a:p>
          <a:p>
            <a:pPr lvl="1"/>
            <a:r>
              <a:rPr lang="en-US" dirty="0"/>
              <a:t>Built-in revision history</a:t>
            </a:r>
          </a:p>
          <a:p>
            <a:pPr lvl="2"/>
            <a:r>
              <a:rPr lang="en-US" dirty="0"/>
              <a:t>Source control</a:t>
            </a:r>
          </a:p>
          <a:p>
            <a:pPr lvl="2"/>
            <a:r>
              <a:rPr lang="en-US" dirty="0"/>
              <a:t>Check-in and check-out</a:t>
            </a:r>
          </a:p>
          <a:p>
            <a:pPr lvl="1"/>
            <a:r>
              <a:rPr lang="en-US" dirty="0"/>
              <a:t>User authentication</a:t>
            </a:r>
          </a:p>
          <a:p>
            <a:pPr lvl="2"/>
            <a:r>
              <a:rPr lang="en-US" dirty="0"/>
              <a:t>Single Sign On</a:t>
            </a:r>
          </a:p>
          <a:p>
            <a:pPr lvl="2"/>
            <a:r>
              <a:rPr lang="en-US" dirty="0"/>
              <a:t>Groups and permissions</a:t>
            </a:r>
          </a:p>
          <a:p>
            <a:pPr lvl="1"/>
            <a:r>
              <a:rPr lang="en-US" dirty="0"/>
              <a:t>Easy to edit</a:t>
            </a:r>
          </a:p>
          <a:p>
            <a:pPr lvl="2"/>
            <a:r>
              <a:rPr lang="en-US" dirty="0"/>
              <a:t>Anyone can edit any page, all changes are tracked</a:t>
            </a:r>
          </a:p>
          <a:p>
            <a:pPr lvl="1"/>
            <a:r>
              <a:rPr lang="en-US" dirty="0"/>
              <a:t>Linking to other documents</a:t>
            </a:r>
          </a:p>
          <a:p>
            <a:pPr lvl="1"/>
            <a:r>
              <a:rPr lang="en-US" dirty="0"/>
              <a:t>Indexes, table of contents, placeholders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6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Searchable repository</a:t>
            </a:r>
          </a:p>
          <a:p>
            <a:pPr lvl="1"/>
            <a:r>
              <a:rPr lang="en-US" dirty="0"/>
              <a:t>Being able to search can help find information quickly</a:t>
            </a:r>
          </a:p>
          <a:p>
            <a:pPr lvl="1"/>
            <a:r>
              <a:rPr lang="en-US" dirty="0"/>
              <a:t>Search appliances</a:t>
            </a:r>
          </a:p>
          <a:p>
            <a:r>
              <a:rPr lang="en-US" dirty="0"/>
              <a:t>Rollout considerations</a:t>
            </a:r>
          </a:p>
          <a:p>
            <a:pPr lvl="1"/>
            <a:r>
              <a:rPr lang="en-US" dirty="0"/>
              <a:t>Get buy-in from those who will be using the system</a:t>
            </a:r>
          </a:p>
          <a:p>
            <a:pPr lvl="1"/>
            <a:r>
              <a:rPr lang="en-US" dirty="0"/>
              <a:t>Fit current documentation processes into new systems</a:t>
            </a:r>
          </a:p>
          <a:p>
            <a:pPr lvl="1"/>
            <a:r>
              <a:rPr lang="en-US" dirty="0"/>
              <a:t>Promote new features</a:t>
            </a:r>
          </a:p>
          <a:p>
            <a:r>
              <a:rPr lang="en-US" dirty="0"/>
              <a:t>Site management and upkeep</a:t>
            </a:r>
          </a:p>
          <a:p>
            <a:pPr lvl="1"/>
            <a:r>
              <a:rPr lang="en-US" dirty="0"/>
              <a:t>Single person that maintains site?</a:t>
            </a:r>
          </a:p>
          <a:p>
            <a:pPr lvl="1"/>
            <a:r>
              <a:rPr lang="en-US" dirty="0"/>
              <a:t>Archiving and removal of unnecessary or deprecated information</a:t>
            </a:r>
          </a:p>
          <a:p>
            <a:pPr lvl="1"/>
            <a:r>
              <a:rPr lang="en-US" dirty="0"/>
              <a:t>Appropriate level of control…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2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Dynamic Documentation Repository</a:t>
            </a:r>
          </a:p>
          <a:p>
            <a:pPr lvl="1"/>
            <a:r>
              <a:rPr lang="en-US" dirty="0"/>
              <a:t>Living documentation</a:t>
            </a:r>
          </a:p>
          <a:p>
            <a:pPr lvl="1"/>
            <a:r>
              <a:rPr lang="en-US" dirty="0"/>
              <a:t>Documents are updated periodically</a:t>
            </a:r>
          </a:p>
          <a:p>
            <a:pPr lvl="1"/>
            <a:r>
              <a:rPr lang="en-US" dirty="0"/>
              <a:t>Promotes customer interaction</a:t>
            </a:r>
          </a:p>
          <a:p>
            <a:pPr lvl="2"/>
            <a:r>
              <a:rPr lang="en-US" dirty="0"/>
              <a:t>Users can add clarification</a:t>
            </a:r>
          </a:p>
          <a:p>
            <a:pPr lvl="1"/>
            <a:r>
              <a:rPr lang="en-US" dirty="0"/>
              <a:t>Wikipedia is a perfect example</a:t>
            </a:r>
          </a:p>
          <a:p>
            <a:r>
              <a:rPr lang="en-US" dirty="0"/>
              <a:t>Different repositories for different tasks</a:t>
            </a:r>
          </a:p>
          <a:p>
            <a:pPr lvl="1"/>
            <a:r>
              <a:rPr lang="en-US" dirty="0"/>
              <a:t>Customer support documentation repository</a:t>
            </a:r>
          </a:p>
          <a:p>
            <a:pPr lvl="1"/>
            <a:r>
              <a:rPr lang="en-US" dirty="0"/>
              <a:t>Source code documentation repository</a:t>
            </a:r>
          </a:p>
          <a:p>
            <a:pPr lvl="1"/>
            <a:r>
              <a:rPr lang="en-US" dirty="0"/>
              <a:t>Internal support documentation repository</a:t>
            </a:r>
          </a:p>
          <a:p>
            <a:pPr lvl="1"/>
            <a:r>
              <a:rPr lang="en-US" dirty="0"/>
              <a:t>Links between repositories if necessary</a:t>
            </a:r>
          </a:p>
          <a:p>
            <a:pPr lvl="1"/>
            <a:r>
              <a:rPr lang="en-US" dirty="0"/>
              <a:t>Difficult to maintain multiple sites</a:t>
            </a:r>
          </a:p>
          <a:p>
            <a:pPr lvl="1"/>
            <a:r>
              <a:rPr lang="en-US" dirty="0"/>
              <a:t>No one-size-fits-all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63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Content Management System (CMS)</a:t>
            </a:r>
          </a:p>
          <a:p>
            <a:pPr lvl="1"/>
            <a:r>
              <a:rPr lang="en-US" dirty="0"/>
              <a:t>A publication system for web sites</a:t>
            </a:r>
          </a:p>
          <a:p>
            <a:pPr lvl="1"/>
            <a:r>
              <a:rPr lang="en-US" dirty="0"/>
              <a:t>System controls release of information at appropriate time</a:t>
            </a:r>
          </a:p>
          <a:p>
            <a:pPr lvl="1"/>
            <a:r>
              <a:rPr lang="en-US" dirty="0"/>
              <a:t>Functionality can be extended with add-ons</a:t>
            </a:r>
          </a:p>
          <a:p>
            <a:pPr lvl="1"/>
            <a:r>
              <a:rPr lang="en-US" dirty="0"/>
              <a:t>Repository Layer</a:t>
            </a:r>
          </a:p>
          <a:p>
            <a:pPr lvl="2"/>
            <a:r>
              <a:rPr lang="en-US" dirty="0"/>
              <a:t>Generally a database or structured data with metadata</a:t>
            </a:r>
          </a:p>
          <a:p>
            <a:pPr lvl="2"/>
            <a:r>
              <a:rPr lang="en-US" dirty="0"/>
              <a:t>Content stored in repository layer</a:t>
            </a:r>
          </a:p>
          <a:p>
            <a:pPr lvl="1"/>
            <a:r>
              <a:rPr lang="en-US" dirty="0"/>
              <a:t>History Layer</a:t>
            </a:r>
          </a:p>
          <a:p>
            <a:pPr lvl="2"/>
            <a:r>
              <a:rPr lang="en-US" dirty="0"/>
              <a:t>Implements version control, permissions, audit trails, unique document IDs, etc.</a:t>
            </a:r>
          </a:p>
          <a:p>
            <a:pPr lvl="1"/>
            <a:r>
              <a:rPr lang="en-US" dirty="0"/>
              <a:t>Presentation Layer</a:t>
            </a:r>
          </a:p>
          <a:p>
            <a:pPr lvl="2"/>
            <a:r>
              <a:rPr lang="en-US" dirty="0"/>
              <a:t>The user interface</a:t>
            </a:r>
          </a:p>
          <a:p>
            <a:pPr lvl="2"/>
            <a:r>
              <a:rPr lang="en-US" dirty="0"/>
              <a:t>Allows browsing, editing, linking</a:t>
            </a:r>
          </a:p>
          <a:p>
            <a:pPr lvl="2"/>
            <a:r>
              <a:rPr lang="en-US" dirty="0"/>
              <a:t>Interface for controlling permissions</a:t>
            </a:r>
          </a:p>
          <a:p>
            <a:pPr lvl="1"/>
            <a:r>
              <a:rPr lang="en-US" dirty="0"/>
              <a:t>Drupal, </a:t>
            </a:r>
            <a:r>
              <a:rPr lang="en-US" dirty="0" err="1"/>
              <a:t>MediaWiki</a:t>
            </a:r>
            <a:endParaRPr lang="en-US" dirty="0"/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5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Some level of control is necessary</a:t>
            </a:r>
          </a:p>
          <a:p>
            <a:pPr lvl="1"/>
            <a:r>
              <a:rPr lang="en-US" dirty="0"/>
              <a:t>You don’t want just anybody editing your documentation</a:t>
            </a:r>
          </a:p>
          <a:p>
            <a:pPr lvl="1"/>
            <a:r>
              <a:rPr lang="en-US" dirty="0"/>
              <a:t>Allowing for comments can provide for “unauthorized edits”</a:t>
            </a:r>
          </a:p>
          <a:p>
            <a:pPr lvl="2"/>
            <a:r>
              <a:rPr lang="en-US" dirty="0"/>
              <a:t>Something the original author missed</a:t>
            </a:r>
          </a:p>
          <a:p>
            <a:pPr lvl="2"/>
            <a:r>
              <a:rPr lang="en-US" dirty="0"/>
              <a:t>New methods of performing tasks</a:t>
            </a:r>
          </a:p>
          <a:p>
            <a:pPr lvl="2"/>
            <a:r>
              <a:rPr lang="en-US" dirty="0"/>
              <a:t>Updated company related information</a:t>
            </a:r>
          </a:p>
          <a:p>
            <a:r>
              <a:rPr lang="en-US" dirty="0"/>
              <a:t>Structure of data</a:t>
            </a:r>
          </a:p>
          <a:p>
            <a:pPr lvl="1"/>
            <a:r>
              <a:rPr lang="en-US" dirty="0"/>
              <a:t>Organization of data is important, but having documentation is key!</a:t>
            </a:r>
          </a:p>
          <a:p>
            <a:pPr lvl="1"/>
            <a:r>
              <a:rPr lang="en-US" dirty="0"/>
              <a:t>Don’t impose too much structure at first</a:t>
            </a:r>
          </a:p>
          <a:p>
            <a:pPr lvl="1"/>
            <a:r>
              <a:rPr lang="en-US" dirty="0"/>
              <a:t>Get buy-In!  Create a low barrier to entry</a:t>
            </a:r>
          </a:p>
          <a:p>
            <a:pPr lvl="1"/>
            <a:r>
              <a:rPr lang="en-US" dirty="0"/>
              <a:t>Structure will change and can always be altered as necessary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Class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A4999-9871-9E68-EC8E-4AB80EDD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219" y="1845733"/>
            <a:ext cx="6773461" cy="4389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1466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Self-help desk</a:t>
            </a:r>
          </a:p>
          <a:p>
            <a:pPr lvl="1"/>
            <a:r>
              <a:rPr lang="en-US" dirty="0"/>
              <a:t>Documentation for customers to find solutions</a:t>
            </a:r>
          </a:p>
          <a:p>
            <a:pPr lvl="1"/>
            <a:r>
              <a:rPr lang="en-US" dirty="0"/>
              <a:t>News of upcoming maintenance</a:t>
            </a:r>
          </a:p>
          <a:p>
            <a:pPr lvl="1"/>
            <a:r>
              <a:rPr lang="en-US" dirty="0"/>
              <a:t>Links to related policies and procedures</a:t>
            </a:r>
          </a:p>
          <a:p>
            <a:pPr lvl="1"/>
            <a:r>
              <a:rPr lang="en-US" dirty="0"/>
              <a:t>License info, outage info, usage info</a:t>
            </a:r>
          </a:p>
          <a:p>
            <a:r>
              <a:rPr lang="en-US" dirty="0"/>
              <a:t>Internal group specific documents</a:t>
            </a:r>
          </a:p>
          <a:p>
            <a:pPr lvl="1"/>
            <a:r>
              <a:rPr lang="en-US" dirty="0"/>
              <a:t>Documents specific to one area</a:t>
            </a:r>
          </a:p>
          <a:p>
            <a:pPr lvl="1"/>
            <a:r>
              <a:rPr lang="en-US" dirty="0"/>
              <a:t>Replaces “tribal knowledge”</a:t>
            </a:r>
          </a:p>
          <a:p>
            <a:r>
              <a:rPr lang="en-US" dirty="0"/>
              <a:t>How-to documents</a:t>
            </a:r>
          </a:p>
          <a:p>
            <a:pPr lvl="1"/>
            <a:r>
              <a:rPr lang="en-US" dirty="0"/>
              <a:t>Series of documents on specific tasks</a:t>
            </a:r>
          </a:p>
          <a:p>
            <a:r>
              <a:rPr lang="en-US" dirty="0"/>
              <a:t>Frequently Asked Questions (FAQs)</a:t>
            </a:r>
          </a:p>
          <a:p>
            <a:pPr lvl="1"/>
            <a:r>
              <a:rPr lang="en-US" dirty="0"/>
              <a:t>May point to how-to or other documents for answers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88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Reference lists</a:t>
            </a:r>
          </a:p>
          <a:p>
            <a:pPr lvl="1"/>
            <a:r>
              <a:rPr lang="en-US" dirty="0"/>
              <a:t>Acronyms (corporate, technical,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Vendors and contact information</a:t>
            </a:r>
          </a:p>
          <a:p>
            <a:pPr lvl="1"/>
            <a:r>
              <a:rPr lang="en-US" dirty="0"/>
              <a:t>Serial numbers and hardware asset tags</a:t>
            </a:r>
          </a:p>
          <a:p>
            <a:pPr lvl="1"/>
            <a:r>
              <a:rPr lang="en-US" dirty="0"/>
              <a:t>License keys and software seat information</a:t>
            </a:r>
          </a:p>
          <a:p>
            <a:pPr lvl="1"/>
            <a:r>
              <a:rPr lang="en-US" dirty="0"/>
              <a:t>Compatibility lists</a:t>
            </a:r>
          </a:p>
          <a:p>
            <a:pPr lvl="1"/>
            <a:r>
              <a:rPr lang="en-US" dirty="0"/>
              <a:t>Employee information</a:t>
            </a:r>
          </a:p>
          <a:p>
            <a:pPr lvl="1"/>
            <a:r>
              <a:rPr lang="en-US" dirty="0"/>
              <a:t>List of local information</a:t>
            </a:r>
          </a:p>
          <a:p>
            <a:pPr lvl="2"/>
            <a:r>
              <a:rPr lang="en-US" dirty="0"/>
              <a:t>Hotels, take-out, taxi, visitor information, etc.</a:t>
            </a:r>
          </a:p>
          <a:p>
            <a:pPr lvl="1"/>
            <a:r>
              <a:rPr lang="en-US" dirty="0"/>
              <a:t>Notification lists</a:t>
            </a:r>
          </a:p>
          <a:p>
            <a:r>
              <a:rPr lang="en-US" dirty="0"/>
              <a:t>Procedures and related information</a:t>
            </a:r>
          </a:p>
          <a:p>
            <a:pPr lvl="1"/>
            <a:r>
              <a:rPr lang="en-US" dirty="0"/>
              <a:t>ISO standards, OSHA regulations, SOX compliance</a:t>
            </a:r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3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IT Information Library (ITIL)</a:t>
            </a:r>
          </a:p>
          <a:p>
            <a:pPr lvl="1"/>
            <a:r>
              <a:rPr lang="en-US" dirty="0"/>
              <a:t>Set of IT service management practices</a:t>
            </a:r>
          </a:p>
          <a:p>
            <a:pPr lvl="1"/>
            <a:r>
              <a:rPr lang="en-US" dirty="0"/>
              <a:t>Strategy</a:t>
            </a:r>
          </a:p>
          <a:p>
            <a:pPr lvl="2"/>
            <a:r>
              <a:rPr lang="en-US" dirty="0"/>
              <a:t>Ensure services can be offered to customers</a:t>
            </a:r>
          </a:p>
          <a:p>
            <a:pPr lvl="2"/>
            <a:r>
              <a:rPr lang="en-US" dirty="0"/>
              <a:t>Financial management</a:t>
            </a:r>
          </a:p>
          <a:p>
            <a:pPr lvl="1"/>
            <a:r>
              <a:rPr lang="en-US" dirty="0"/>
              <a:t>Design</a:t>
            </a:r>
          </a:p>
          <a:p>
            <a:pPr lvl="2"/>
            <a:r>
              <a:rPr lang="en-US" dirty="0"/>
              <a:t>Guidance on design of services</a:t>
            </a:r>
          </a:p>
          <a:p>
            <a:pPr lvl="2"/>
            <a:r>
              <a:rPr lang="en-US" dirty="0"/>
              <a:t>Catalog management</a:t>
            </a:r>
          </a:p>
          <a:p>
            <a:pPr lvl="2"/>
            <a:r>
              <a:rPr lang="en-US" dirty="0"/>
              <a:t>Service level management (SLA)</a:t>
            </a:r>
          </a:p>
          <a:p>
            <a:pPr lvl="2"/>
            <a:r>
              <a:rPr lang="en-US" dirty="0"/>
              <a:t>Availability (99.999% uptime)</a:t>
            </a:r>
          </a:p>
          <a:p>
            <a:pPr lvl="2"/>
            <a:r>
              <a:rPr lang="en-US" dirty="0"/>
              <a:t>Capacity</a:t>
            </a:r>
          </a:p>
          <a:p>
            <a:pPr lvl="2"/>
            <a:r>
              <a:rPr lang="en-US" dirty="0"/>
              <a:t>Security</a:t>
            </a:r>
          </a:p>
          <a:p>
            <a:pPr lvl="1"/>
            <a:r>
              <a:rPr lang="en-US" dirty="0"/>
              <a:t>Transition</a:t>
            </a:r>
          </a:p>
          <a:p>
            <a:pPr lvl="2"/>
            <a:r>
              <a:rPr lang="en-US" dirty="0"/>
              <a:t>Change management, release management, deployment management</a:t>
            </a:r>
          </a:p>
          <a:p>
            <a:pPr lvl="2"/>
            <a:r>
              <a:rPr lang="en-US" dirty="0"/>
              <a:t>Asset management</a:t>
            </a:r>
          </a:p>
          <a:p>
            <a:pPr lvl="2"/>
            <a:endParaRPr lang="en-US" dirty="0"/>
          </a:p>
        </p:txBody>
      </p:sp>
      <p:pic>
        <p:nvPicPr>
          <p:cNvPr id="4" name="Picture 2" descr="http://www.enhancequality.com/wp-content/uploads/2013/07/photodune-2657929-important-documentation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225" y="3289606"/>
            <a:ext cx="2860674" cy="2501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2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549DA-BF34-621E-BCF1-2E98118BF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14C2-460C-6BBB-3E5E-6E7D2A84F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10B9C-8EED-2204-46F9-C62FFF0C2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Fall 2025 – Week 9.2 – October 23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r>
              <a:rPr lang="en-US" dirty="0"/>
              <a:t>Documentation, Change Management, Monitoring, ITIL…</a:t>
            </a:r>
          </a:p>
        </p:txBody>
      </p:sp>
    </p:spTree>
    <p:extLst>
      <p:ext uri="{BB962C8B-B14F-4D97-AF65-F5344CB8AC3E}">
        <p14:creationId xmlns:p14="http://schemas.microsoft.com/office/powerpoint/2010/main" val="414244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469"/>
          </a:xfrm>
        </p:spPr>
        <p:txBody>
          <a:bodyPr>
            <a:normAutofit/>
          </a:bodyPr>
          <a:lstStyle/>
          <a:p>
            <a:r>
              <a:rPr lang="en-US" dirty="0"/>
              <a:t>IT Information Library (ITIL)</a:t>
            </a:r>
          </a:p>
          <a:p>
            <a:pPr lvl="1"/>
            <a:r>
              <a:rPr lang="en-US" dirty="0"/>
              <a:t>Set of IT service management practices</a:t>
            </a:r>
          </a:p>
          <a:p>
            <a:pPr lvl="1"/>
            <a:r>
              <a:rPr lang="en-US" dirty="0"/>
              <a:t>Operation</a:t>
            </a:r>
          </a:p>
          <a:p>
            <a:pPr lvl="2"/>
            <a:r>
              <a:rPr lang="en-US" dirty="0"/>
              <a:t>Maintain functional services</a:t>
            </a:r>
          </a:p>
          <a:p>
            <a:pPr lvl="2"/>
            <a:r>
              <a:rPr lang="en-US" dirty="0"/>
              <a:t>Service desk, application management, IT operations</a:t>
            </a:r>
          </a:p>
          <a:p>
            <a:pPr lvl="2"/>
            <a:r>
              <a:rPr lang="en-US" dirty="0"/>
              <a:t>Incident &amp; event management, root cause analysis</a:t>
            </a:r>
          </a:p>
          <a:p>
            <a:pPr lvl="1"/>
            <a:r>
              <a:rPr lang="en-US" dirty="0"/>
              <a:t>Continual Improvement</a:t>
            </a:r>
          </a:p>
          <a:p>
            <a:pPr lvl="2"/>
            <a:r>
              <a:rPr lang="en-US" dirty="0"/>
              <a:t>Update information</a:t>
            </a:r>
          </a:p>
          <a:p>
            <a:pPr lvl="1"/>
            <a:r>
              <a:rPr lang="en-US" dirty="0"/>
              <a:t>ITIL v3 Guide</a:t>
            </a:r>
          </a:p>
          <a:p>
            <a:pPr lvl="2"/>
            <a:r>
              <a:rPr lang="en-US" dirty="0">
                <a:hlinkClick r:id="rId2"/>
              </a:rPr>
              <a:t>https://jpatalon.cs.edinboro.edu/cmac3990/ITIL%20v3%20Guide.pdf</a:t>
            </a:r>
            <a:endParaRPr lang="en-US" dirty="0"/>
          </a:p>
        </p:txBody>
      </p:sp>
      <p:pic>
        <p:nvPicPr>
          <p:cNvPr id="1026" name="Picture 2" descr="Unmissable Reasons for an ITIL 4 Foundation Certification | Study plan,  Foundation, How to plan">
            <a:extLst>
              <a:ext uri="{FF2B5EF4-FFF2-40B4-BE49-F238E27FC236}">
                <a16:creationId xmlns:a16="http://schemas.microsoft.com/office/drawing/2014/main" id="{144813C1-8B5C-ADB3-EBD9-B0597053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51" y="3697357"/>
            <a:ext cx="3932277" cy="2250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44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9389"/>
          </a:xfrm>
        </p:spPr>
        <p:txBody>
          <a:bodyPr/>
          <a:lstStyle/>
          <a:p>
            <a:r>
              <a:rPr lang="en-US" dirty="0"/>
              <a:t>The process of ensuring effective planning, implementation, and analysis of changes made to a system.</a:t>
            </a:r>
          </a:p>
          <a:p>
            <a:r>
              <a:rPr lang="en-US" dirty="0"/>
              <a:t>Changes made can risk system outages</a:t>
            </a:r>
          </a:p>
          <a:p>
            <a:r>
              <a:rPr lang="en-US" dirty="0"/>
              <a:t>Change management assesses risk and manages with mitigation strategies</a:t>
            </a:r>
          </a:p>
          <a:p>
            <a:r>
              <a:rPr lang="en-US" dirty="0"/>
              <a:t>Changes should include:</a:t>
            </a:r>
          </a:p>
          <a:p>
            <a:pPr lvl="1"/>
            <a:r>
              <a:rPr lang="en-US" dirty="0"/>
              <a:t>Planning for the change</a:t>
            </a:r>
          </a:p>
          <a:p>
            <a:pPr lvl="1"/>
            <a:r>
              <a:rPr lang="en-US" dirty="0"/>
              <a:t>Communication of the change</a:t>
            </a:r>
          </a:p>
          <a:p>
            <a:pPr lvl="1"/>
            <a:r>
              <a:rPr lang="en-US" dirty="0"/>
              <a:t>Scheduling of the change</a:t>
            </a:r>
          </a:p>
          <a:p>
            <a:pPr lvl="1"/>
            <a:r>
              <a:rPr lang="en-US" dirty="0"/>
              <a:t>A test plan of changes</a:t>
            </a:r>
          </a:p>
          <a:p>
            <a:pPr lvl="1"/>
            <a:r>
              <a:rPr lang="en-US" dirty="0"/>
              <a:t>A back-out plan</a:t>
            </a:r>
          </a:p>
          <a:p>
            <a:r>
              <a:rPr lang="en-US" dirty="0"/>
              <a:t>Communication of changes is key!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62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9389"/>
          </a:xfrm>
        </p:spPr>
        <p:txBody>
          <a:bodyPr/>
          <a:lstStyle/>
          <a:p>
            <a:r>
              <a:rPr lang="en-US" dirty="0"/>
              <a:t>Four primary components of change management related to system administration</a:t>
            </a:r>
          </a:p>
          <a:p>
            <a:pPr lvl="1"/>
            <a:r>
              <a:rPr lang="en-US" dirty="0"/>
              <a:t>Communication and scheduling</a:t>
            </a:r>
          </a:p>
          <a:p>
            <a:pPr lvl="2"/>
            <a:r>
              <a:rPr lang="en-US" dirty="0"/>
              <a:t>Communicate with the customers and other admins, so everyone knows what is happening,</a:t>
            </a:r>
            <a:br>
              <a:rPr lang="en-US" dirty="0"/>
            </a:br>
            <a:r>
              <a:rPr lang="en-US" dirty="0"/>
              <a:t>and change tasks are scheduled at an appropriate time, not to interfere with other work</a:t>
            </a:r>
          </a:p>
          <a:p>
            <a:pPr lvl="1"/>
            <a:r>
              <a:rPr lang="en-US" dirty="0"/>
              <a:t>Planning and testing</a:t>
            </a:r>
          </a:p>
          <a:p>
            <a:pPr lvl="2"/>
            <a:r>
              <a:rPr lang="en-US" dirty="0"/>
              <a:t>Plan the change tasks ahead of time</a:t>
            </a:r>
          </a:p>
          <a:p>
            <a:pPr lvl="2"/>
            <a:r>
              <a:rPr lang="en-US" dirty="0"/>
              <a:t>Plan the success criteria ahead of time – how to test for a successful change</a:t>
            </a:r>
          </a:p>
          <a:p>
            <a:pPr lvl="2"/>
            <a:r>
              <a:rPr lang="en-US" dirty="0"/>
              <a:t>Plan the back-out strategy ahead of time – what to do if the change doesn’t work</a:t>
            </a:r>
          </a:p>
          <a:p>
            <a:pPr lvl="1"/>
            <a:r>
              <a:rPr lang="en-US" dirty="0"/>
              <a:t>Process and documentation</a:t>
            </a:r>
          </a:p>
          <a:p>
            <a:pPr lvl="2"/>
            <a:r>
              <a:rPr lang="en-US" dirty="0"/>
              <a:t>Follow a standard process</a:t>
            </a:r>
          </a:p>
          <a:p>
            <a:pPr lvl="2"/>
            <a:r>
              <a:rPr lang="en-US" dirty="0"/>
              <a:t>Documentation must be approved prior to changes</a:t>
            </a:r>
          </a:p>
          <a:p>
            <a:pPr lvl="1"/>
            <a:r>
              <a:rPr lang="en-US" dirty="0"/>
              <a:t>Revision control and automation</a:t>
            </a:r>
          </a:p>
          <a:p>
            <a:pPr lvl="2"/>
            <a:r>
              <a:rPr lang="en-US" dirty="0"/>
              <a:t>Automate tasks that can be automated, ensuring reliability and consistency</a:t>
            </a:r>
          </a:p>
          <a:p>
            <a:pPr lvl="2"/>
            <a:r>
              <a:rPr lang="en-US" dirty="0"/>
              <a:t>Revision control can track changes and assist in backing out changes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Take in to account the different types of systems, and different types of changes</a:t>
            </a:r>
          </a:p>
          <a:p>
            <a:pPr lvl="1"/>
            <a:r>
              <a:rPr lang="en-US" dirty="0"/>
              <a:t>Desktops, laptops, servers</a:t>
            </a:r>
          </a:p>
          <a:p>
            <a:pPr lvl="1"/>
            <a:r>
              <a:rPr lang="en-US" dirty="0"/>
              <a:t>Major, minor, emergency</a:t>
            </a:r>
          </a:p>
          <a:p>
            <a:pPr lvl="1"/>
            <a:r>
              <a:rPr lang="en-US" dirty="0"/>
              <a:t>Access, software, hardware, security</a:t>
            </a:r>
          </a:p>
          <a:p>
            <a:r>
              <a:rPr lang="en-US" dirty="0"/>
              <a:t>Minor changes may be less restrictive</a:t>
            </a:r>
          </a:p>
          <a:p>
            <a:pPr lvl="1"/>
            <a:r>
              <a:rPr lang="en-US" dirty="0"/>
              <a:t>Fewer approvals</a:t>
            </a:r>
          </a:p>
          <a:p>
            <a:pPr lvl="1"/>
            <a:r>
              <a:rPr lang="en-US" dirty="0"/>
              <a:t>Less impact, lower risk</a:t>
            </a:r>
          </a:p>
          <a:p>
            <a:r>
              <a:rPr lang="en-US" dirty="0"/>
              <a:t>Significant changes may be more restrictive</a:t>
            </a:r>
          </a:p>
          <a:p>
            <a:pPr lvl="1"/>
            <a:r>
              <a:rPr lang="en-US" dirty="0"/>
              <a:t>Additional paperwork</a:t>
            </a:r>
          </a:p>
          <a:p>
            <a:pPr lvl="1"/>
            <a:r>
              <a:rPr lang="en-US" dirty="0"/>
              <a:t>Senior team member consultation/oversight</a:t>
            </a:r>
          </a:p>
          <a:p>
            <a:pPr lvl="1"/>
            <a:r>
              <a:rPr lang="en-US" dirty="0"/>
              <a:t>Involved test procedures and back out plans</a:t>
            </a:r>
          </a:p>
          <a:p>
            <a:pPr lvl="1"/>
            <a:r>
              <a:rPr lang="en-US" dirty="0"/>
              <a:t>User validation</a:t>
            </a:r>
          </a:p>
          <a:p>
            <a:pPr lvl="1"/>
            <a:r>
              <a:rPr lang="en-US" dirty="0"/>
              <a:t>Advanced communication and notification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08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Manage different types of risk with appropriate effort</a:t>
            </a:r>
          </a:p>
          <a:p>
            <a:r>
              <a:rPr lang="en-US" dirty="0"/>
              <a:t>Quantify the risk!</a:t>
            </a:r>
          </a:p>
          <a:p>
            <a:pPr lvl="1"/>
            <a:r>
              <a:rPr lang="en-US" dirty="0"/>
              <a:t>What is going to be impacted?</a:t>
            </a:r>
          </a:p>
          <a:p>
            <a:pPr lvl="1"/>
            <a:r>
              <a:rPr lang="en-US" dirty="0"/>
              <a:t>What is most likely to happen?</a:t>
            </a:r>
          </a:p>
          <a:p>
            <a:pPr lvl="1"/>
            <a:r>
              <a:rPr lang="en-US" dirty="0"/>
              <a:t>What is the worst that could happen?</a:t>
            </a:r>
          </a:p>
          <a:p>
            <a:pPr lvl="1"/>
            <a:r>
              <a:rPr lang="en-US" dirty="0"/>
              <a:t>Who would notice an outage?</a:t>
            </a:r>
          </a:p>
          <a:p>
            <a:pPr lvl="1"/>
            <a:r>
              <a:rPr lang="en-US" dirty="0"/>
              <a:t>Create profiles for items and categorize appropriately!</a:t>
            </a:r>
          </a:p>
          <a:p>
            <a:pPr lvl="2"/>
            <a:r>
              <a:rPr lang="en-US" dirty="0"/>
              <a:t>Business critical, infrastructure, development, testing, etc.</a:t>
            </a:r>
          </a:p>
          <a:p>
            <a:pPr lvl="2"/>
            <a:r>
              <a:rPr lang="en-US" dirty="0"/>
              <a:t>Make note of connections between components and impacted customers</a:t>
            </a:r>
          </a:p>
          <a:p>
            <a:pPr lvl="2"/>
            <a:r>
              <a:rPr lang="en-US" dirty="0"/>
              <a:t>A good documentation system can greatly assist here!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40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Risk mitigation</a:t>
            </a:r>
          </a:p>
          <a:p>
            <a:pPr lvl="1"/>
            <a:r>
              <a:rPr lang="en-US" dirty="0"/>
              <a:t>Backups!</a:t>
            </a:r>
          </a:p>
          <a:p>
            <a:pPr lvl="1"/>
            <a:r>
              <a:rPr lang="en-US" dirty="0"/>
              <a:t>Institute a Change Advisory Board (CAB)</a:t>
            </a:r>
          </a:p>
          <a:p>
            <a:pPr lvl="2"/>
            <a:r>
              <a:rPr lang="en-US" dirty="0"/>
              <a:t>CAB oversees changes based on impact and risk</a:t>
            </a:r>
          </a:p>
          <a:p>
            <a:pPr lvl="2"/>
            <a:r>
              <a:rPr lang="en-US" dirty="0"/>
              <a:t>Is there a (business) need?</a:t>
            </a:r>
          </a:p>
          <a:p>
            <a:pPr lvl="2"/>
            <a:r>
              <a:rPr lang="en-US" dirty="0"/>
              <a:t>Is there a conflict with other changes?</a:t>
            </a:r>
          </a:p>
          <a:p>
            <a:pPr lvl="2"/>
            <a:r>
              <a:rPr lang="en-US" dirty="0"/>
              <a:t>What kind of impact and risk might this have on other areas?</a:t>
            </a:r>
          </a:p>
          <a:p>
            <a:pPr lvl="2"/>
            <a:r>
              <a:rPr lang="en-US" dirty="0"/>
              <a:t>When can the change be scheduled?</a:t>
            </a:r>
          </a:p>
          <a:p>
            <a:pPr lvl="3"/>
            <a:r>
              <a:rPr lang="en-US" dirty="0"/>
              <a:t>Outages, maintenance windows, business hours</a:t>
            </a:r>
          </a:p>
          <a:p>
            <a:pPr lvl="1"/>
            <a:r>
              <a:rPr lang="en-US" dirty="0"/>
              <a:t>Create a test plan</a:t>
            </a:r>
          </a:p>
          <a:p>
            <a:pPr lvl="2"/>
            <a:r>
              <a:rPr lang="en-US" dirty="0"/>
              <a:t>How is success measured?</a:t>
            </a:r>
          </a:p>
          <a:p>
            <a:pPr lvl="2"/>
            <a:r>
              <a:rPr lang="en-US" dirty="0"/>
              <a:t>What is the desired outcome?</a:t>
            </a:r>
          </a:p>
          <a:p>
            <a:pPr lvl="2"/>
            <a:r>
              <a:rPr lang="en-US" dirty="0"/>
              <a:t>What are the overall steps for the change?</a:t>
            </a:r>
          </a:p>
          <a:p>
            <a:pPr lvl="2"/>
            <a:r>
              <a:rPr lang="en-US" dirty="0"/>
              <a:t>Attempt to include a means to measure overall completion</a:t>
            </a:r>
          </a:p>
          <a:p>
            <a:pPr lvl="3"/>
            <a:r>
              <a:rPr lang="en-US" dirty="0"/>
              <a:t>At any point, you should be able to estimate completeness and remaining time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043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update; reboot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Any additional descriptions that may be helpful!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2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Risk mitigation</a:t>
            </a:r>
          </a:p>
          <a:p>
            <a:pPr lvl="1"/>
            <a:r>
              <a:rPr lang="en-US" dirty="0"/>
              <a:t>Create a back-out plan</a:t>
            </a:r>
          </a:p>
          <a:p>
            <a:pPr lvl="2"/>
            <a:r>
              <a:rPr lang="en-US" dirty="0"/>
              <a:t>How do I revert the systems to their previous state if there are problems?</a:t>
            </a:r>
          </a:p>
          <a:p>
            <a:pPr lvl="2"/>
            <a:r>
              <a:rPr lang="en-US" dirty="0"/>
              <a:t>What must/can/can’t/should be backed out</a:t>
            </a:r>
          </a:p>
          <a:p>
            <a:pPr lvl="1"/>
            <a:r>
              <a:rPr lang="en-US" dirty="0"/>
              <a:t>Have a decision point</a:t>
            </a:r>
          </a:p>
          <a:p>
            <a:pPr lvl="2"/>
            <a:r>
              <a:rPr lang="en-US" dirty="0"/>
              <a:t>When do you back out, if things are not going as planned?</a:t>
            </a:r>
          </a:p>
          <a:p>
            <a:pPr lvl="2"/>
            <a:r>
              <a:rPr lang="en-US" dirty="0"/>
              <a:t>What level of completion should be met at what point?</a:t>
            </a:r>
          </a:p>
          <a:p>
            <a:pPr lvl="2"/>
            <a:r>
              <a:rPr lang="en-US" dirty="0"/>
              <a:t>Who makes the decision to back out?</a:t>
            </a:r>
          </a:p>
          <a:p>
            <a:pPr lvl="2"/>
            <a:r>
              <a:rPr lang="en-US" dirty="0"/>
              <a:t>Create multiple decision points if necessary</a:t>
            </a:r>
          </a:p>
          <a:p>
            <a:pPr lvl="2"/>
            <a:r>
              <a:rPr lang="en-US" dirty="0"/>
              <a:t>Drop-dead cutoff point</a:t>
            </a:r>
          </a:p>
          <a:p>
            <a:pPr lvl="1"/>
            <a:r>
              <a:rPr lang="en-US" dirty="0"/>
              <a:t>Preparation and planning</a:t>
            </a:r>
          </a:p>
          <a:p>
            <a:pPr lvl="2"/>
            <a:r>
              <a:rPr lang="en-US" dirty="0"/>
              <a:t>What can be done in advance?</a:t>
            </a:r>
          </a:p>
          <a:p>
            <a:pPr lvl="2"/>
            <a:r>
              <a:rPr lang="en-US" dirty="0"/>
              <a:t>What can be tested in advance?</a:t>
            </a:r>
          </a:p>
          <a:p>
            <a:pPr lvl="2"/>
            <a:r>
              <a:rPr lang="en-US" dirty="0"/>
              <a:t>Can another environment be used before production?</a:t>
            </a:r>
          </a:p>
          <a:p>
            <a:pPr lvl="2"/>
            <a:r>
              <a:rPr lang="en-US" dirty="0"/>
              <a:t>Will the changes even be compatible?  Is it best practice?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9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Communications!</a:t>
            </a:r>
          </a:p>
          <a:p>
            <a:pPr lvl="1"/>
            <a:r>
              <a:rPr lang="en-US" dirty="0"/>
              <a:t>Technical team communications</a:t>
            </a:r>
          </a:p>
          <a:p>
            <a:pPr lvl="2"/>
            <a:r>
              <a:rPr lang="en-US" dirty="0"/>
              <a:t>Details of plan, timings, steps</a:t>
            </a:r>
          </a:p>
          <a:p>
            <a:pPr lvl="2"/>
            <a:r>
              <a:rPr lang="en-US" dirty="0"/>
              <a:t>Identify problems faster</a:t>
            </a:r>
          </a:p>
          <a:p>
            <a:pPr lvl="2"/>
            <a:r>
              <a:rPr lang="en-US" dirty="0"/>
              <a:t>Communication channels during change</a:t>
            </a:r>
          </a:p>
          <a:p>
            <a:pPr lvl="1"/>
            <a:r>
              <a:rPr lang="en-US" dirty="0"/>
              <a:t>Customer or business communications</a:t>
            </a:r>
          </a:p>
          <a:p>
            <a:pPr lvl="2"/>
            <a:r>
              <a:rPr lang="en-US" dirty="0"/>
              <a:t>Information about potential impacts</a:t>
            </a:r>
          </a:p>
          <a:p>
            <a:pPr lvl="2"/>
            <a:r>
              <a:rPr lang="en-US" dirty="0"/>
              <a:t>Cutover to a new system?</a:t>
            </a:r>
          </a:p>
          <a:p>
            <a:pPr lvl="3"/>
            <a:r>
              <a:rPr lang="en-US" dirty="0"/>
              <a:t>Details of new system!</a:t>
            </a:r>
          </a:p>
          <a:p>
            <a:pPr lvl="2"/>
            <a:r>
              <a:rPr lang="en-US" dirty="0"/>
              <a:t>Change in document storage location?</a:t>
            </a:r>
          </a:p>
          <a:p>
            <a:pPr lvl="2"/>
            <a:r>
              <a:rPr lang="en-US" dirty="0"/>
              <a:t>Phased cutover?</a:t>
            </a:r>
          </a:p>
          <a:p>
            <a:pPr lvl="2"/>
            <a:r>
              <a:rPr lang="en-US" dirty="0"/>
              <a:t>Soft cutover?</a:t>
            </a:r>
          </a:p>
          <a:p>
            <a:pPr lvl="3"/>
            <a:r>
              <a:rPr lang="en-US" dirty="0"/>
              <a:t>Old version still available</a:t>
            </a:r>
          </a:p>
          <a:p>
            <a:pPr lvl="2"/>
            <a:r>
              <a:rPr lang="en-US" dirty="0"/>
              <a:t>Touch points during the change (if appropriate)</a:t>
            </a:r>
          </a:p>
          <a:p>
            <a:pPr lvl="2"/>
            <a:r>
              <a:rPr lang="en-US" dirty="0"/>
              <a:t>Success/failure completion or back-out communications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2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Communications!</a:t>
            </a:r>
          </a:p>
          <a:p>
            <a:pPr lvl="1"/>
            <a:r>
              <a:rPr lang="en-US" dirty="0"/>
              <a:t>Point of contact for issues related to a change</a:t>
            </a:r>
          </a:p>
          <a:p>
            <a:pPr lvl="2"/>
            <a:r>
              <a:rPr lang="en-US" dirty="0"/>
              <a:t>Project Manager, supervisor, senior employee, person on point</a:t>
            </a:r>
          </a:p>
          <a:p>
            <a:pPr lvl="1"/>
            <a:r>
              <a:rPr lang="en-US" dirty="0"/>
              <a:t>Don’t send too much</a:t>
            </a:r>
          </a:p>
          <a:p>
            <a:pPr lvl="1"/>
            <a:r>
              <a:rPr lang="en-US" dirty="0"/>
              <a:t>Target correct users</a:t>
            </a:r>
          </a:p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How long will the change take?</a:t>
            </a:r>
          </a:p>
          <a:p>
            <a:pPr lvl="1"/>
            <a:r>
              <a:rPr lang="en-US" dirty="0"/>
              <a:t>Approval and review time</a:t>
            </a:r>
          </a:p>
          <a:p>
            <a:pPr lvl="1"/>
            <a:r>
              <a:rPr lang="en-US" dirty="0"/>
              <a:t>Bake time</a:t>
            </a:r>
          </a:p>
          <a:p>
            <a:pPr lvl="1"/>
            <a:r>
              <a:rPr lang="en-US" dirty="0"/>
              <a:t>Who will be affected?</a:t>
            </a:r>
          </a:p>
          <a:p>
            <a:pPr lvl="2"/>
            <a:r>
              <a:rPr lang="en-US" dirty="0"/>
              <a:t>How many, what level, secondary impact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10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What type of change?</a:t>
            </a:r>
          </a:p>
          <a:p>
            <a:pPr lvl="2"/>
            <a:r>
              <a:rPr lang="en-US" dirty="0"/>
              <a:t>Routine – Can happen any time, mostly invisible, minimal risk</a:t>
            </a:r>
          </a:p>
          <a:p>
            <a:pPr lvl="3"/>
            <a:r>
              <a:rPr lang="en-US" dirty="0"/>
              <a:t>Updating users in AD/LDAP system, installing a printer</a:t>
            </a:r>
          </a:p>
          <a:p>
            <a:pPr lvl="2"/>
            <a:r>
              <a:rPr lang="en-US" dirty="0"/>
              <a:t>Major – Restricted available time frame</a:t>
            </a:r>
          </a:p>
          <a:p>
            <a:pPr lvl="3"/>
            <a:r>
              <a:rPr lang="en-US" dirty="0"/>
              <a:t>Affect many systems, affect critical systems, impact infrastructure</a:t>
            </a:r>
          </a:p>
          <a:p>
            <a:pPr lvl="3"/>
            <a:r>
              <a:rPr lang="en-US" dirty="0"/>
              <a:t>30% or more of installation base</a:t>
            </a:r>
          </a:p>
          <a:p>
            <a:pPr lvl="3"/>
            <a:r>
              <a:rPr lang="en-US" dirty="0"/>
              <a:t>Highly visible to customers or business</a:t>
            </a:r>
          </a:p>
          <a:p>
            <a:pPr lvl="3"/>
            <a:r>
              <a:rPr lang="en-US" dirty="0"/>
              <a:t>Off-peak outage windows</a:t>
            </a:r>
          </a:p>
          <a:p>
            <a:pPr lvl="2"/>
            <a:r>
              <a:rPr lang="en-US" dirty="0"/>
              <a:t>Sensitive – Very large potential impact</a:t>
            </a:r>
          </a:p>
          <a:p>
            <a:pPr lvl="3"/>
            <a:r>
              <a:rPr lang="en-US" dirty="0"/>
              <a:t>Affect a major amount of systems, impact a majority of users</a:t>
            </a:r>
          </a:p>
          <a:p>
            <a:pPr lvl="3"/>
            <a:r>
              <a:rPr lang="en-US" dirty="0"/>
              <a:t>Complicated, coordinated</a:t>
            </a:r>
          </a:p>
          <a:p>
            <a:pPr lvl="3"/>
            <a:r>
              <a:rPr lang="en-US" dirty="0"/>
              <a:t>Off-hours</a:t>
            </a:r>
          </a:p>
          <a:p>
            <a:pPr lvl="3"/>
            <a:r>
              <a:rPr lang="en-US" dirty="0"/>
              <a:t>Additional validation</a:t>
            </a:r>
          </a:p>
          <a:p>
            <a:pPr lvl="2"/>
            <a:r>
              <a:rPr lang="en-US" dirty="0"/>
              <a:t>Every business can define different change schedules</a:t>
            </a:r>
          </a:p>
          <a:p>
            <a:pPr lvl="2"/>
            <a:endParaRPr lang="en-US" dirty="0"/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9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Outage windows</a:t>
            </a:r>
          </a:p>
          <a:p>
            <a:pPr lvl="2"/>
            <a:r>
              <a:rPr lang="en-US" dirty="0"/>
              <a:t>Specific times when specific outages are acceptable</a:t>
            </a:r>
          </a:p>
          <a:p>
            <a:pPr lvl="3"/>
            <a:r>
              <a:rPr lang="en-US" dirty="0"/>
              <a:t>Email system between 1:00am and 3:00am on Sunday mornings</a:t>
            </a:r>
          </a:p>
          <a:p>
            <a:pPr lvl="3"/>
            <a:r>
              <a:rPr lang="en-US" dirty="0"/>
              <a:t>Third Saturday evening of the month</a:t>
            </a:r>
          </a:p>
          <a:p>
            <a:pPr lvl="2"/>
            <a:r>
              <a:rPr lang="en-US" dirty="0"/>
              <a:t>Restricted times – Change freeze</a:t>
            </a:r>
          </a:p>
          <a:p>
            <a:pPr lvl="3"/>
            <a:r>
              <a:rPr lang="en-US" dirty="0"/>
              <a:t>No Friday changes?!</a:t>
            </a:r>
          </a:p>
          <a:p>
            <a:pPr lvl="4"/>
            <a:r>
              <a:rPr lang="en-US" dirty="0"/>
              <a:t>Fire-drill Fridays!</a:t>
            </a:r>
          </a:p>
          <a:p>
            <a:pPr lvl="3"/>
            <a:r>
              <a:rPr lang="en-US" dirty="0"/>
              <a:t>Company events</a:t>
            </a:r>
          </a:p>
          <a:p>
            <a:pPr lvl="3"/>
            <a:r>
              <a:rPr lang="en-US" dirty="0"/>
              <a:t>Holidays</a:t>
            </a:r>
          </a:p>
          <a:p>
            <a:pPr lvl="2"/>
            <a:r>
              <a:rPr lang="en-US" dirty="0"/>
              <a:t>Preferred changes during the day?</a:t>
            </a:r>
          </a:p>
          <a:p>
            <a:pPr lvl="3"/>
            <a:r>
              <a:rPr lang="en-US" dirty="0"/>
              <a:t>Outage can be tolerated</a:t>
            </a:r>
          </a:p>
          <a:p>
            <a:pPr lvl="3"/>
            <a:r>
              <a:rPr lang="en-US" dirty="0"/>
              <a:t>Personnel on hand to address any potential issues</a:t>
            </a:r>
          </a:p>
          <a:p>
            <a:pPr lvl="2"/>
            <a:r>
              <a:rPr lang="en-US" dirty="0"/>
              <a:t>Create guidelines!</a:t>
            </a:r>
          </a:p>
          <a:p>
            <a:pPr lvl="3"/>
            <a:r>
              <a:rPr lang="en-US" dirty="0"/>
              <a:t>Documentation!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Change request information</a:t>
            </a:r>
          </a:p>
          <a:p>
            <a:pPr lvl="2"/>
            <a:r>
              <a:rPr lang="en-US" dirty="0"/>
              <a:t>Change proposal or control</a:t>
            </a:r>
          </a:p>
          <a:p>
            <a:pPr lvl="2"/>
            <a:r>
              <a:rPr lang="en-US" dirty="0"/>
              <a:t>Describe change and reasoning</a:t>
            </a:r>
          </a:p>
          <a:p>
            <a:pPr lvl="2"/>
            <a:r>
              <a:rPr lang="en-US" dirty="0"/>
              <a:t>Indicate risk</a:t>
            </a:r>
          </a:p>
          <a:p>
            <a:pPr lvl="2"/>
            <a:r>
              <a:rPr lang="en-US" dirty="0"/>
              <a:t>Indicate test procedures</a:t>
            </a:r>
          </a:p>
          <a:p>
            <a:pPr lvl="2"/>
            <a:r>
              <a:rPr lang="en-US" dirty="0"/>
              <a:t>Back out plan</a:t>
            </a:r>
          </a:p>
          <a:p>
            <a:pPr lvl="2"/>
            <a:r>
              <a:rPr lang="en-US" dirty="0"/>
              <a:t>Timings</a:t>
            </a:r>
          </a:p>
          <a:p>
            <a:pPr lvl="2"/>
            <a:r>
              <a:rPr lang="en-US" dirty="0"/>
              <a:t>Management approvals</a:t>
            </a:r>
          </a:p>
          <a:p>
            <a:pPr lvl="2"/>
            <a:r>
              <a:rPr lang="en-US" dirty="0"/>
              <a:t>Notification information</a:t>
            </a:r>
          </a:p>
          <a:p>
            <a:pPr lvl="2"/>
            <a:r>
              <a:rPr lang="en-US" dirty="0"/>
              <a:t>Any additional pertinent information</a:t>
            </a:r>
          </a:p>
          <a:p>
            <a:pPr lvl="2"/>
            <a:r>
              <a:rPr lang="en-US" dirty="0"/>
              <a:t>Varying levels of detail depending on the type of change</a:t>
            </a:r>
          </a:p>
          <a:p>
            <a:pPr lvl="2"/>
            <a:endParaRPr lang="en-US" dirty="0"/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7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Documented procedures for what is a change</a:t>
            </a:r>
          </a:p>
          <a:p>
            <a:pPr lvl="1"/>
            <a:r>
              <a:rPr lang="en-US" dirty="0"/>
              <a:t>What environments, what kind of change</a:t>
            </a:r>
          </a:p>
          <a:p>
            <a:pPr lvl="1"/>
            <a:r>
              <a:rPr lang="en-US" dirty="0"/>
              <a:t>Details necessary before starting the change</a:t>
            </a:r>
          </a:p>
          <a:p>
            <a:pPr lvl="1"/>
            <a:r>
              <a:rPr lang="en-US" dirty="0"/>
              <a:t>How to complete the change paperwork as desired</a:t>
            </a:r>
          </a:p>
          <a:p>
            <a:r>
              <a:rPr lang="en-US" dirty="0"/>
              <a:t>Technical aspects</a:t>
            </a:r>
          </a:p>
          <a:p>
            <a:pPr lvl="1"/>
            <a:r>
              <a:rPr lang="en-US" dirty="0"/>
              <a:t>Revision history</a:t>
            </a:r>
          </a:p>
          <a:p>
            <a:pPr lvl="2"/>
            <a:r>
              <a:rPr lang="en-US" dirty="0"/>
              <a:t>Documentation management systems!</a:t>
            </a:r>
          </a:p>
          <a:p>
            <a:pPr lvl="2"/>
            <a:r>
              <a:rPr lang="en-US" dirty="0"/>
              <a:t>Copies of configuration files taken before changes are made</a:t>
            </a:r>
          </a:p>
          <a:p>
            <a:pPr lvl="1"/>
            <a:r>
              <a:rPr lang="en-US" dirty="0"/>
              <a:t>Automated checks</a:t>
            </a:r>
          </a:p>
          <a:p>
            <a:pPr lvl="2"/>
            <a:r>
              <a:rPr lang="en-US" dirty="0"/>
              <a:t>What must be working?  How can it be automatically tested?</a:t>
            </a:r>
          </a:p>
          <a:p>
            <a:pPr lvl="2"/>
            <a:r>
              <a:rPr lang="en-US" dirty="0"/>
              <a:t>System reboots!</a:t>
            </a:r>
          </a:p>
          <a:p>
            <a:pPr lvl="1"/>
            <a:r>
              <a:rPr lang="en-US" dirty="0"/>
              <a:t>Monitor files for changes</a:t>
            </a:r>
          </a:p>
          <a:p>
            <a:pPr lvl="2"/>
            <a:r>
              <a:rPr lang="en-US" dirty="0"/>
              <a:t>Automated systems to check that key files remain unchanged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17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4986"/>
          </a:xfrm>
        </p:spPr>
        <p:txBody>
          <a:bodyPr/>
          <a:lstStyle/>
          <a:p>
            <a:r>
              <a:rPr lang="en-US" dirty="0"/>
              <a:t>Frequent change management meetings</a:t>
            </a:r>
          </a:p>
          <a:p>
            <a:pPr lvl="1"/>
            <a:r>
              <a:rPr lang="en-US" dirty="0"/>
              <a:t>Review and discuss upcoming changes</a:t>
            </a:r>
          </a:p>
          <a:p>
            <a:pPr lvl="1"/>
            <a:r>
              <a:rPr lang="en-US" dirty="0"/>
              <a:t>Scheduling proposed changes; preventing scheduling conflicts</a:t>
            </a:r>
          </a:p>
          <a:p>
            <a:pPr lvl="1"/>
            <a:r>
              <a:rPr lang="en-US" dirty="0"/>
              <a:t>Ensure a conversation happens regarding the changes</a:t>
            </a:r>
          </a:p>
          <a:p>
            <a:pPr lvl="1"/>
            <a:r>
              <a:rPr lang="en-US" dirty="0"/>
              <a:t>Raise awareness</a:t>
            </a:r>
          </a:p>
          <a:p>
            <a:pPr lvl="1"/>
            <a:r>
              <a:rPr lang="en-US" dirty="0"/>
              <a:t>Reduces outages</a:t>
            </a:r>
          </a:p>
          <a:p>
            <a:pPr lvl="1"/>
            <a:r>
              <a:rPr lang="en-US" dirty="0"/>
              <a:t>Increases customer satisfaction</a:t>
            </a:r>
          </a:p>
          <a:p>
            <a:pPr lvl="1"/>
            <a:r>
              <a:rPr lang="en-US" dirty="0"/>
              <a:t>CYA!</a:t>
            </a:r>
          </a:p>
          <a:p>
            <a:pPr lvl="1"/>
            <a:r>
              <a:rPr lang="en-US" dirty="0"/>
              <a:t>Increased ability to identify problems</a:t>
            </a:r>
          </a:p>
          <a:p>
            <a:pPr lvl="1"/>
            <a:r>
              <a:rPr lang="en-US" dirty="0"/>
              <a:t>Not too frequent!</a:t>
            </a:r>
          </a:p>
          <a:p>
            <a:r>
              <a:rPr lang="en-US" dirty="0"/>
              <a:t>Continual improvement</a:t>
            </a:r>
          </a:p>
          <a:p>
            <a:pPr lvl="1"/>
            <a:r>
              <a:rPr lang="en-US" dirty="0"/>
              <a:t>Reduce redundant tasks?!</a:t>
            </a:r>
          </a:p>
        </p:txBody>
      </p:sp>
      <p:pic>
        <p:nvPicPr>
          <p:cNvPr id="1026" name="Picture 2" descr="https://www.profferbrainchild.com/sites/default/files/public/training-assets/icons/text-plaque/change-management-icon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9" y="3010101"/>
            <a:ext cx="3205022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7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If you aren’t monitoring it, you aren’t managing it.</a:t>
            </a:r>
          </a:p>
          <a:p>
            <a:r>
              <a:rPr lang="en-US" dirty="0"/>
              <a:t>Real-time and historical monitoring</a:t>
            </a:r>
          </a:p>
          <a:p>
            <a:r>
              <a:rPr lang="en-US" dirty="0"/>
              <a:t>Identify and correct problems before they occur</a:t>
            </a:r>
          </a:p>
          <a:p>
            <a:pPr lvl="1"/>
            <a:r>
              <a:rPr lang="en-US" dirty="0"/>
              <a:t>Disk space monitoring; disk usage projections</a:t>
            </a:r>
          </a:p>
          <a:p>
            <a:r>
              <a:rPr lang="en-US" dirty="0"/>
              <a:t>Identify usage trends</a:t>
            </a:r>
          </a:p>
          <a:p>
            <a:pPr lvl="1"/>
            <a:r>
              <a:rPr lang="en-US" dirty="0"/>
              <a:t>Identify “quiet” times well suited for maintenance</a:t>
            </a:r>
          </a:p>
          <a:p>
            <a:r>
              <a:rPr lang="en-US" dirty="0"/>
              <a:t>Can be resource intensive</a:t>
            </a:r>
          </a:p>
          <a:p>
            <a:pPr lvl="1"/>
            <a:r>
              <a:rPr lang="en-US" dirty="0"/>
              <a:t>Network bandwidth, data storage, data processing</a:t>
            </a:r>
          </a:p>
          <a:p>
            <a:pPr lvl="1"/>
            <a:r>
              <a:rPr lang="en-US" dirty="0"/>
              <a:t>Monitoring agent process usage on host</a:t>
            </a:r>
          </a:p>
          <a:p>
            <a:r>
              <a:rPr lang="en-US" dirty="0"/>
              <a:t>Can pull data from hosts, or push data to centralized server</a:t>
            </a:r>
          </a:p>
          <a:p>
            <a:pPr lvl="1"/>
            <a:r>
              <a:rPr lang="en-US" dirty="0"/>
              <a:t>Push or Pull</a:t>
            </a:r>
          </a:p>
        </p:txBody>
      </p:sp>
      <p:pic>
        <p:nvPicPr>
          <p:cNvPr id="2050" name="Picture 2" descr="http://talkincloud.com/site-files/talkincloud.com/files/imagecache/medium_img/uploads/2012/12/cloud-monitor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881967"/>
            <a:ext cx="3714750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72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Multiple means of measuring hosts</a:t>
            </a:r>
          </a:p>
          <a:p>
            <a:pPr lvl="1"/>
            <a:r>
              <a:rPr lang="en-US" dirty="0"/>
              <a:t>Pings</a:t>
            </a:r>
          </a:p>
          <a:p>
            <a:pPr lvl="1"/>
            <a:r>
              <a:rPr lang="en-US" dirty="0"/>
              <a:t>SNMP service calls</a:t>
            </a:r>
          </a:p>
          <a:p>
            <a:pPr lvl="1"/>
            <a:r>
              <a:rPr lang="en-US" dirty="0"/>
              <a:t>Standalone software agent</a:t>
            </a:r>
          </a:p>
          <a:p>
            <a:pPr lvl="1"/>
            <a:r>
              <a:rPr lang="en-US" dirty="0"/>
              <a:t>SSH calls</a:t>
            </a:r>
          </a:p>
          <a:p>
            <a:pPr lvl="1"/>
            <a:r>
              <a:rPr lang="en-US" dirty="0"/>
              <a:t>Web calls</a:t>
            </a:r>
          </a:p>
          <a:p>
            <a:r>
              <a:rPr lang="en-US" dirty="0"/>
              <a:t>Notifications</a:t>
            </a:r>
          </a:p>
          <a:p>
            <a:pPr lvl="1"/>
            <a:r>
              <a:rPr lang="en-US" dirty="0"/>
              <a:t>Runway length</a:t>
            </a:r>
          </a:p>
          <a:p>
            <a:pPr lvl="1"/>
            <a:r>
              <a:rPr lang="en-US" dirty="0"/>
              <a:t>Warning, critical, informational messages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Not everyone should be able to see critical data!</a:t>
            </a:r>
          </a:p>
          <a:p>
            <a:pPr lvl="1"/>
            <a:r>
              <a:rPr lang="en-US" dirty="0"/>
              <a:t>Monitoring systems/sources traditionally are insecure</a:t>
            </a:r>
          </a:p>
        </p:txBody>
      </p:sp>
      <p:pic>
        <p:nvPicPr>
          <p:cNvPr id="2050" name="Picture 2" descr="http://talkincloud.com/site-files/talkincloud.com/files/imagecache/medium_img/uploads/2012/12/cloud-monitor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881967"/>
            <a:ext cx="3714750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7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AD55-0CC5-B166-EC9F-1A1A2A81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Options…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172-80B0-69D6-3C73-787CDDD9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10EF-9568-0904-C616-18F3C956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A8CE-A8F6-47E4-0C73-E778E7AB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54"/>
          <a:stretch/>
        </p:blipFill>
        <p:spPr>
          <a:xfrm>
            <a:off x="1097279" y="1845734"/>
            <a:ext cx="10115203" cy="413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7D72D-A59F-3303-C3B5-03E522B03A28}"/>
              </a:ext>
            </a:extLst>
          </p:cNvPr>
          <p:cNvSpPr/>
          <p:nvPr/>
        </p:nvSpPr>
        <p:spPr>
          <a:xfrm rot="438738">
            <a:off x="8013336" y="550316"/>
            <a:ext cx="345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Markdown!</a:t>
            </a:r>
          </a:p>
        </p:txBody>
      </p:sp>
    </p:spTree>
    <p:extLst>
      <p:ext uri="{BB962C8B-B14F-4D97-AF65-F5344CB8AC3E}">
        <p14:creationId xmlns:p14="http://schemas.microsoft.com/office/powerpoint/2010/main" val="1352017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Escalation mechanisms</a:t>
            </a:r>
          </a:p>
          <a:p>
            <a:pPr lvl="1"/>
            <a:r>
              <a:rPr lang="en-US" dirty="0"/>
              <a:t>Critical or emergency alerts may need to include management and a wider audience</a:t>
            </a:r>
          </a:p>
          <a:p>
            <a:pPr lvl="1"/>
            <a:r>
              <a:rPr lang="en-US" dirty="0"/>
              <a:t>Production should receive higher priority than non-production</a:t>
            </a:r>
          </a:p>
          <a:p>
            <a:r>
              <a:rPr lang="en-US" dirty="0"/>
              <a:t>Active monitoring systems</a:t>
            </a:r>
          </a:p>
          <a:p>
            <a:pPr lvl="1"/>
            <a:r>
              <a:rPr lang="en-US" dirty="0"/>
              <a:t>Processes that try to automatically address/repair issues</a:t>
            </a:r>
          </a:p>
          <a:p>
            <a:pPr lvl="1"/>
            <a:r>
              <a:rPr lang="en-US" dirty="0"/>
              <a:t>Increased risk?</a:t>
            </a:r>
          </a:p>
          <a:p>
            <a:r>
              <a:rPr lang="en-US" dirty="0"/>
              <a:t>Account access &amp; configuration</a:t>
            </a:r>
          </a:p>
          <a:p>
            <a:pPr lvl="1"/>
            <a:r>
              <a:rPr lang="en-US" dirty="0"/>
              <a:t>Polling specifications</a:t>
            </a:r>
          </a:p>
          <a:p>
            <a:pPr lvl="1"/>
            <a:r>
              <a:rPr lang="en-US" dirty="0"/>
              <a:t>Monitoring system admin, user, etc.</a:t>
            </a:r>
          </a:p>
          <a:p>
            <a:pPr lvl="1"/>
            <a:r>
              <a:rPr lang="en-US" dirty="0"/>
              <a:t>Custom dashboards</a:t>
            </a:r>
          </a:p>
          <a:p>
            <a:pPr lvl="1"/>
            <a:r>
              <a:rPr lang="en-US" dirty="0"/>
              <a:t>Automation and discovery</a:t>
            </a:r>
          </a:p>
        </p:txBody>
      </p:sp>
      <p:pic>
        <p:nvPicPr>
          <p:cNvPr id="2050" name="Picture 2" descr="http://talkincloud.com/site-files/talkincloud.com/files/imagecache/medium_img/uploads/2012/12/cloud-monitor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881967"/>
            <a:ext cx="3714750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68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End to end tests</a:t>
            </a:r>
          </a:p>
          <a:p>
            <a:pPr lvl="1"/>
            <a:r>
              <a:rPr lang="en-US" dirty="0"/>
              <a:t>Testing an entire transaction from start to finish</a:t>
            </a:r>
          </a:p>
          <a:p>
            <a:pPr lvl="1"/>
            <a:r>
              <a:rPr lang="en-US" dirty="0"/>
              <a:t>Identify bottlenecks in specific systems</a:t>
            </a:r>
          </a:p>
          <a:p>
            <a:r>
              <a:rPr lang="en-US" dirty="0"/>
              <a:t>Application response times</a:t>
            </a:r>
          </a:p>
          <a:p>
            <a:pPr lvl="1"/>
            <a:r>
              <a:rPr lang="en-US" dirty="0"/>
              <a:t>Is everything running, but slow?</a:t>
            </a:r>
          </a:p>
          <a:p>
            <a:r>
              <a:rPr lang="en-US" dirty="0"/>
              <a:t>Scaling</a:t>
            </a:r>
          </a:p>
          <a:p>
            <a:pPr lvl="1"/>
            <a:r>
              <a:rPr lang="en-US" dirty="0"/>
              <a:t>Monitoring more things requires more horsepower</a:t>
            </a:r>
          </a:p>
          <a:p>
            <a:r>
              <a:rPr lang="en-US" dirty="0"/>
              <a:t>Meta</a:t>
            </a:r>
          </a:p>
          <a:p>
            <a:pPr lvl="1"/>
            <a:r>
              <a:rPr lang="en-US" dirty="0"/>
              <a:t>Monitor your monitoring monitor</a:t>
            </a:r>
          </a:p>
          <a:p>
            <a:r>
              <a:rPr lang="en-US" dirty="0"/>
              <a:t>Downdetector.com</a:t>
            </a:r>
          </a:p>
          <a:p>
            <a:endParaRPr lang="en-US" dirty="0"/>
          </a:p>
        </p:txBody>
      </p:sp>
      <p:pic>
        <p:nvPicPr>
          <p:cNvPr id="2050" name="Picture 2" descr="http://talkincloud.com/site-files/talkincloud.com/files/imagecache/medium_img/uploads/2012/12/cloud-monitor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881967"/>
            <a:ext cx="3714750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31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Cacti - Historical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0" y="1943101"/>
            <a:ext cx="7913720" cy="4005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962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Cacti - Historical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55" y="1939867"/>
            <a:ext cx="7972425" cy="4022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7322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Cacti - Historical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930" y="1845733"/>
            <a:ext cx="5238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8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Cacti - Historical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339" y="1845733"/>
            <a:ext cx="4620341" cy="4183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636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 err="1"/>
              <a:t>Netdata</a:t>
            </a:r>
            <a:r>
              <a:rPr lang="en-US" dirty="0"/>
              <a:t> – Real Time</a:t>
            </a:r>
          </a:p>
          <a:p>
            <a:pPr lvl="1"/>
            <a:r>
              <a:rPr lang="en-US" dirty="0"/>
              <a:t>Already installed!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84" y="2073009"/>
            <a:ext cx="7156796" cy="4014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48848">
            <a:off x="267394" y="4175969"/>
            <a:ext cx="3369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Already installed!</a:t>
            </a:r>
          </a:p>
        </p:txBody>
      </p:sp>
    </p:spTree>
    <p:extLst>
      <p:ext uri="{BB962C8B-B14F-4D97-AF65-F5344CB8AC3E}">
        <p14:creationId xmlns:p14="http://schemas.microsoft.com/office/powerpoint/2010/main" val="1696737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Netdata</a:t>
            </a:r>
            <a:r>
              <a:rPr lang="en-US" dirty="0"/>
              <a:t>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725664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https://github.com/netdata/netdata/wiki/Installation</a:t>
            </a:r>
            <a:endParaRPr lang="en-US" dirty="0"/>
          </a:p>
          <a:p>
            <a:r>
              <a:rPr lang="en-US" dirty="0"/>
              <a:t>Can be installed via package managers for many Linux flavors</a:t>
            </a:r>
          </a:p>
          <a:p>
            <a:pPr lvl="1"/>
            <a:r>
              <a:rPr lang="en-US" dirty="0"/>
              <a:t>Packages now available via EPEL package managers for RHEL!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Installation on any Linux flavor can be accomplished with the following command (run as root!):</a:t>
            </a:r>
          </a:p>
          <a:p>
            <a:pPr lvl="1"/>
            <a:r>
              <a:rPr lang="en-US" dirty="0"/>
              <a:t>Update your system first!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bash &lt;(curl -Ss https://my-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netdata.io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kickstart.sh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Follow the on screen prompts!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Install prerequisites (if necessary)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Install </a:t>
            </a:r>
            <a:r>
              <a:rPr lang="en-US" dirty="0" err="1">
                <a:cs typeface="Courier New" panose="02070309020205020404" pitchFamily="49" charset="0"/>
              </a:rPr>
              <a:t>Netdata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85A17-AFBA-6E47-9628-23D07A006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925" y="4893526"/>
            <a:ext cx="1188225" cy="1188225"/>
          </a:xfrm>
          <a:prstGeom prst="rect">
            <a:avLst/>
          </a:prstGeom>
        </p:spPr>
      </p:pic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E0FA8C6E-916B-4C4C-4666-30CCC0C4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47" y="4769024"/>
            <a:ext cx="1437227" cy="14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1CCE57-AAB7-5017-2BCF-AFF5368B031E}"/>
              </a:ext>
            </a:extLst>
          </p:cNvPr>
          <p:cNvCxnSpPr>
            <a:cxnSpLocks/>
          </p:cNvCxnSpPr>
          <p:nvPr/>
        </p:nvCxnSpPr>
        <p:spPr>
          <a:xfrm>
            <a:off x="350377" y="3016666"/>
            <a:ext cx="840905" cy="94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414801B-D589-5D22-9F37-7263822A94A5}"/>
              </a:ext>
            </a:extLst>
          </p:cNvPr>
          <p:cNvSpPr/>
          <p:nvPr/>
        </p:nvSpPr>
        <p:spPr>
          <a:xfrm rot="330104">
            <a:off x="8518015" y="1743108"/>
            <a:ext cx="3369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Already installed!</a:t>
            </a:r>
          </a:p>
        </p:txBody>
      </p:sp>
    </p:spTree>
    <p:extLst>
      <p:ext uri="{BB962C8B-B14F-4D97-AF65-F5344CB8AC3E}">
        <p14:creationId xmlns:p14="http://schemas.microsoft.com/office/powerpoint/2010/main" val="49544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Netdata</a:t>
            </a:r>
            <a:r>
              <a:rPr lang="en-US" dirty="0"/>
              <a:t>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667257" cy="4360518"/>
          </a:xfrm>
        </p:spPr>
        <p:txBody>
          <a:bodyPr>
            <a:normAutofit/>
          </a:bodyPr>
          <a:lstStyle/>
          <a:p>
            <a:r>
              <a:rPr lang="en-US" dirty="0"/>
              <a:t>Configure </a:t>
            </a:r>
            <a:r>
              <a:rPr lang="en-US" dirty="0" err="1"/>
              <a:t>Netdata</a:t>
            </a:r>
            <a:endParaRPr lang="en-US" dirty="0"/>
          </a:p>
          <a:p>
            <a:pPr lvl="1"/>
            <a:r>
              <a:rPr lang="en-US" dirty="0"/>
              <a:t>Edit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netdata</a:t>
            </a:r>
            <a:r>
              <a:rPr lang="en-US" dirty="0"/>
              <a:t>/</a:t>
            </a:r>
            <a:r>
              <a:rPr lang="en-US" dirty="0" err="1"/>
              <a:t>netdata.conf</a:t>
            </a:r>
            <a:endParaRPr lang="en-US" dirty="0"/>
          </a:p>
          <a:p>
            <a:pPr lvl="2"/>
            <a:r>
              <a:rPr lang="en-US" dirty="0"/>
              <a:t>In [web] section, change bind to from localhost to your IP: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bind to = 147.64.243.1##</a:t>
            </a:r>
          </a:p>
          <a:p>
            <a:pPr lvl="4"/>
            <a:r>
              <a:rPr lang="en-US" dirty="0">
                <a:cs typeface="Courier New" panose="02070309020205020404" pitchFamily="49" charset="0"/>
              </a:rPr>
              <a:t>This is also new!</a:t>
            </a:r>
          </a:p>
          <a:p>
            <a:pPr lvl="1"/>
            <a:r>
              <a:rPr lang="en-US" dirty="0"/>
              <a:t>Start and Enable </a:t>
            </a:r>
            <a:r>
              <a:rPr lang="en-US" dirty="0" err="1"/>
              <a:t>Netdata</a:t>
            </a:r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--now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Open port 19999 in the firewall to allow traffic in!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--add-port=19999/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--permanent; 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--list-ports</a:t>
            </a:r>
          </a:p>
          <a:p>
            <a:pPr lvl="1"/>
            <a:r>
              <a:rPr lang="en-US" dirty="0"/>
              <a:t>Browse to our new </a:t>
            </a:r>
            <a:r>
              <a:rPr lang="en-US" dirty="0" err="1"/>
              <a:t>Netdata</a:t>
            </a:r>
            <a:r>
              <a:rPr lang="en-US" dirty="0"/>
              <a:t> installation!</a:t>
            </a:r>
          </a:p>
          <a:p>
            <a:pPr lvl="2"/>
            <a:r>
              <a:rPr lang="en-US" dirty="0">
                <a:hlinkClick r:id="rId2"/>
              </a:rPr>
              <a:t>http://147.64.243.1##:19999</a:t>
            </a:r>
            <a:endParaRPr lang="en-US" dirty="0"/>
          </a:p>
          <a:p>
            <a:pPr lvl="2"/>
            <a:r>
              <a:rPr lang="en-US" dirty="0">
                <a:cs typeface="Courier New" panose="02070309020205020404" pitchFamily="49" charset="0"/>
              </a:rPr>
              <a:t>University firewall will prevent direct access from off-campus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SSH tunnel?  SOCKS proxy?</a:t>
            </a:r>
          </a:p>
          <a:p>
            <a:pPr lvl="4"/>
            <a:r>
              <a:rPr lang="en-US" dirty="0">
                <a:cs typeface="Courier New" panose="02070309020205020404" pitchFamily="49" charset="0"/>
              </a:rPr>
              <a:t>Must use SOCKS PROXY!!!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85A17-AFBA-6E47-9628-23D07A00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25" y="4893526"/>
            <a:ext cx="1188225" cy="1188225"/>
          </a:xfrm>
          <a:prstGeom prst="rect">
            <a:avLst/>
          </a:prstGeom>
        </p:spPr>
      </p:pic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93526D80-2882-B66F-8D3C-CBC2F9EE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47" y="4769024"/>
            <a:ext cx="1437227" cy="14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CC42D-4A01-DF54-0BBD-A5DFC0014EB1}"/>
              </a:ext>
            </a:extLst>
          </p:cNvPr>
          <p:cNvSpPr/>
          <p:nvPr/>
        </p:nvSpPr>
        <p:spPr>
          <a:xfrm rot="330104">
            <a:off x="8518015" y="1743108"/>
            <a:ext cx="3369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Already installed!</a:t>
            </a:r>
          </a:p>
        </p:txBody>
      </p:sp>
    </p:spTree>
    <p:extLst>
      <p:ext uri="{BB962C8B-B14F-4D97-AF65-F5344CB8AC3E}">
        <p14:creationId xmlns:p14="http://schemas.microsoft.com/office/powerpoint/2010/main" val="6036827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strike="sngStrike" dirty="0" err="1"/>
              <a:t>Netdata</a:t>
            </a:r>
            <a:r>
              <a:rPr lang="en-US" strike="sngStrike" dirty="0"/>
              <a:t> Install</a:t>
            </a:r>
          </a:p>
          <a:p>
            <a:pPr lvl="1"/>
            <a:r>
              <a:rPr lang="en-US" strike="sngStrike" dirty="0"/>
              <a:t>Real-time example website: </a:t>
            </a:r>
            <a:r>
              <a:rPr lang="en-US" strike="sngStrike" dirty="0">
                <a:hlinkClick r:id="rId2"/>
              </a:rPr>
              <a:t>https://my-netdata.io/</a:t>
            </a:r>
            <a:endParaRPr lang="en-US" strike="sngStrike" dirty="0"/>
          </a:p>
          <a:p>
            <a:pPr lvl="1"/>
            <a:r>
              <a:rPr lang="en-US" strike="sngStrike" dirty="0"/>
              <a:t>Software installation website: </a:t>
            </a:r>
            <a:r>
              <a:rPr lang="en-US" strike="sngStrike" dirty="0">
                <a:hlinkClick r:id="rId3"/>
              </a:rPr>
              <a:t>https://github.com/firehol/netdata</a:t>
            </a:r>
            <a:endParaRPr lang="en-US" strike="sngStrike" dirty="0"/>
          </a:p>
          <a:p>
            <a:pPr lvl="1"/>
            <a:r>
              <a:rPr lang="en-US" strike="sngStrike" dirty="0"/>
              <a:t>Prepare your system</a:t>
            </a:r>
          </a:p>
          <a:p>
            <a:pPr lvl="2"/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epel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-release git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curl -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'https://raw.githubusercontent.com/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firehol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-demo-site/master/install-required-packages.sh' &gt;/tmp/kickstart.sh &amp;&amp; bash /tmp/kickstart.sh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-all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Install </a:t>
            </a:r>
            <a:r>
              <a:rPr lang="en-US" strike="sngStrike" dirty="0" err="1">
                <a:cs typeface="Courier New" panose="02070309020205020404" pitchFamily="49" charset="0"/>
              </a:rPr>
              <a:t>Netdata</a:t>
            </a:r>
            <a:endParaRPr lang="en-US" strike="sngStrike" dirty="0">
              <a:cs typeface="Courier New" panose="02070309020205020404" pitchFamily="49" charset="0"/>
            </a:endParaRP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lvl="2"/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clone https://github.com/firehol/netdata.git --depth=1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./netdata-installer.sh</a:t>
            </a:r>
          </a:p>
          <a:p>
            <a:pPr lvl="1"/>
            <a:r>
              <a:rPr lang="en-US" strike="sngStrike" dirty="0" err="1">
                <a:cs typeface="Courier New" panose="02070309020205020404" pitchFamily="49" charset="0"/>
              </a:rPr>
              <a:t>Netdata</a:t>
            </a:r>
            <a:r>
              <a:rPr lang="en-US" strike="sngStrike" dirty="0">
                <a:cs typeface="Courier New" panose="02070309020205020404" pitchFamily="49" charset="0"/>
              </a:rPr>
              <a:t> is automatically started and configured to start on boot</a:t>
            </a:r>
          </a:p>
          <a:p>
            <a:pPr lvl="2"/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netdata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http://cdn.curvve.com/wp-content/uploads/Termina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30104">
            <a:off x="8518015" y="1743108"/>
            <a:ext cx="3369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Old install process!</a:t>
            </a:r>
          </a:p>
        </p:txBody>
      </p:sp>
    </p:spTree>
    <p:extLst>
      <p:ext uri="{BB962C8B-B14F-4D97-AF65-F5344CB8AC3E}">
        <p14:creationId xmlns:p14="http://schemas.microsoft.com/office/powerpoint/2010/main" val="165024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8B5-1E24-C745-92E6-FC28713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677B-400C-1D4D-90E0-D42C7B20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0688"/>
          </a:xfrm>
        </p:spPr>
        <p:txBody>
          <a:bodyPr>
            <a:normAutofit/>
          </a:bodyPr>
          <a:lstStyle/>
          <a:p>
            <a:r>
              <a:rPr lang="en-US" dirty="0"/>
              <a:t>Provide a report and presentation on your chosen topic</a:t>
            </a:r>
          </a:p>
          <a:p>
            <a:r>
              <a:rPr lang="en-US" dirty="0"/>
              <a:t>Your </a:t>
            </a:r>
            <a:r>
              <a:rPr lang="en-US" b="1" dirty="0">
                <a:solidFill>
                  <a:schemeClr val="accent5"/>
                </a:solidFill>
              </a:rPr>
              <a:t>report</a:t>
            </a:r>
            <a:r>
              <a:rPr lang="en-US" dirty="0"/>
              <a:t> and presentation should contain the following:</a:t>
            </a:r>
          </a:p>
          <a:p>
            <a:pPr lvl="1"/>
            <a:r>
              <a:rPr lang="en-US" dirty="0"/>
              <a:t>Describe the standard definitions and terms</a:t>
            </a:r>
          </a:p>
          <a:p>
            <a:pPr lvl="1"/>
            <a:r>
              <a:rPr lang="en-US" dirty="0"/>
              <a:t>Walk through the history of the technology</a:t>
            </a:r>
          </a:p>
          <a:p>
            <a:pPr lvl="1"/>
            <a:r>
              <a:rPr lang="en-US" dirty="0"/>
              <a:t>Walk through what software/hardware you used and how</a:t>
            </a:r>
          </a:p>
          <a:p>
            <a:pPr lvl="1"/>
            <a:r>
              <a:rPr lang="en-US" dirty="0"/>
              <a:t>Documentation, description of services, implementation guide, etc.</a:t>
            </a:r>
          </a:p>
          <a:p>
            <a:pPr lvl="1"/>
            <a:r>
              <a:rPr lang="en-US" dirty="0"/>
              <a:t>References!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5-10 minute discussion of your report</a:t>
            </a:r>
          </a:p>
          <a:p>
            <a:pPr lvl="1"/>
            <a:r>
              <a:rPr lang="en-US" dirty="0"/>
              <a:t>Basic implementation – How did you install?</a:t>
            </a:r>
          </a:p>
          <a:p>
            <a:pPr lvl="2"/>
            <a:r>
              <a:rPr lang="en-US" dirty="0"/>
              <a:t>Documentation of steps that can be given to a junior admin!</a:t>
            </a:r>
          </a:p>
          <a:p>
            <a:pPr lvl="2"/>
            <a:r>
              <a:rPr lang="en-US" dirty="0"/>
              <a:t>PowerPoint or another presentation showing steps with pictures will help!</a:t>
            </a:r>
          </a:p>
          <a:p>
            <a:pPr lvl="2"/>
            <a:r>
              <a:rPr lang="en-US" dirty="0"/>
              <a:t>Live examples where possible!</a:t>
            </a:r>
          </a:p>
        </p:txBody>
      </p:sp>
      <p:pic>
        <p:nvPicPr>
          <p:cNvPr id="1026" name="Picture 2" descr="Traditional vs Dynamic Project Management - 6 Important Differen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5642" r="14571" b="4663"/>
          <a:stretch/>
        </p:blipFill>
        <p:spPr bwMode="auto">
          <a:xfrm>
            <a:off x="7913077" y="4427752"/>
            <a:ext cx="3596054" cy="14191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1115" y="2239766"/>
            <a:ext cx="1930593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cap="small" dirty="0"/>
              <a:t>Basic Report Specs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small" dirty="0"/>
              <a:t>10-12 point font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small" dirty="0"/>
              <a:t>1.15-1.5 line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small" dirty="0"/>
              <a:t>0.5-1.0 inch margins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cap="small" dirty="0"/>
              <a:t>3+ Sources</a:t>
            </a:r>
          </a:p>
        </p:txBody>
      </p:sp>
    </p:spTree>
    <p:extLst>
      <p:ext uri="{BB962C8B-B14F-4D97-AF65-F5344CB8AC3E}">
        <p14:creationId xmlns:p14="http://schemas.microsoft.com/office/powerpoint/2010/main" val="41426563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DBEE-C70C-8842-A0D5-0C2ADC3D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RPO &amp; 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F486-A796-8849-B6EA-20D8B954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Recovery Point Objective (RPO)</a:t>
            </a:r>
          </a:p>
          <a:p>
            <a:pPr lvl="1"/>
            <a:r>
              <a:rPr lang="en-US" b="1" dirty="0"/>
              <a:t>Recovery Point Objective</a:t>
            </a:r>
            <a:r>
              <a:rPr lang="en-US" dirty="0"/>
              <a:t> limits how far to roll back in time, and defines the maximum allowable amount of data loss, measured in time from a failure occurrence to the last valid backup.</a:t>
            </a:r>
          </a:p>
          <a:p>
            <a:r>
              <a:rPr lang="en-US" b="1" dirty="0"/>
              <a:t>Recovery Time Objective (RTO)</a:t>
            </a:r>
          </a:p>
          <a:p>
            <a:pPr lvl="1"/>
            <a:r>
              <a:rPr lang="en-US" b="1" dirty="0"/>
              <a:t>Recovery Time Objective</a:t>
            </a:r>
            <a:r>
              <a:rPr lang="en-US" dirty="0"/>
              <a:t> is related to downtime and represents how long it takes to restore from the incident until normal operations are available to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92CE7-0D31-FE41-A866-6D30AEB7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3" y="4084462"/>
            <a:ext cx="6802738" cy="2072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6491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DBEE-C70C-8842-A0D5-0C2ADC3D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RPO &amp; 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F486-A796-8849-B6EA-20D8B954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RPO is about how much data you afford to lose before it impacts business operations</a:t>
            </a:r>
          </a:p>
          <a:p>
            <a:pPr lvl="1"/>
            <a:r>
              <a:rPr lang="en-US" dirty="0"/>
              <a:t>A banking system may operate live transactions, so a 1 hour loss of data can be significant</a:t>
            </a:r>
          </a:p>
          <a:p>
            <a:pPr lvl="1"/>
            <a:r>
              <a:rPr lang="en-US" dirty="0"/>
              <a:t>In case your system crashes, the last time you saved a document you are working on</a:t>
            </a:r>
          </a:p>
          <a:p>
            <a:pPr lvl="2"/>
            <a:r>
              <a:rPr lang="en-US" dirty="0"/>
              <a:t>How much of your work are you willing to lose before it affects you?</a:t>
            </a:r>
          </a:p>
          <a:p>
            <a:r>
              <a:rPr lang="en-US" dirty="0"/>
              <a:t>RTO is the timeframe within which application and systems must be restored after an outage</a:t>
            </a:r>
          </a:p>
          <a:p>
            <a:pPr lvl="1"/>
            <a:r>
              <a:rPr lang="en-US" dirty="0"/>
              <a:t>Measure the RTO starting with the moment the outage occurs - This is a more realistic approach</a:t>
            </a:r>
          </a:p>
          <a:p>
            <a:pPr lvl="2"/>
            <a:r>
              <a:rPr lang="en-US" dirty="0"/>
              <a:t>This represents the exact point when</a:t>
            </a:r>
            <a:br>
              <a:rPr lang="en-US" dirty="0"/>
            </a:br>
            <a:r>
              <a:rPr lang="en-US" dirty="0"/>
              <a:t>the users start to be impacted.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07824-CBE1-8745-8B70-EC119B0B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3" y="4084462"/>
            <a:ext cx="6802738" cy="2072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3390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A1B0-FFC8-8845-BB58-6B0D475D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0936" cy="1450757"/>
          </a:xfrm>
        </p:spPr>
        <p:txBody>
          <a:bodyPr/>
          <a:lstStyle/>
          <a:p>
            <a:r>
              <a:rPr lang="en-US" dirty="0"/>
              <a:t>Backup and Disaster Recovery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A577-BEE2-844A-8553-DC0D943B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2071"/>
          </a:xfrm>
        </p:spPr>
        <p:txBody>
          <a:bodyPr>
            <a:normAutofit/>
          </a:bodyPr>
          <a:lstStyle/>
          <a:p>
            <a:r>
              <a:rPr lang="en-US" dirty="0"/>
              <a:t>There are a few main approaches to backups and Disaster Recovery</a:t>
            </a:r>
          </a:p>
          <a:p>
            <a:r>
              <a:rPr lang="en-US" dirty="0"/>
              <a:t>Backup and Restore (</a:t>
            </a:r>
            <a:r>
              <a:rPr lang="en-US" dirty="0">
                <a:solidFill>
                  <a:srgbClr val="0070C0"/>
                </a:solidFill>
              </a:rPr>
              <a:t>COLD!</a:t>
            </a:r>
            <a:r>
              <a:rPr lang="en-US" dirty="0"/>
              <a:t>) – Back up your data and applications from one location to another</a:t>
            </a:r>
          </a:p>
          <a:p>
            <a:pPr lvl="1"/>
            <a:r>
              <a:rPr lang="en-US" dirty="0"/>
              <a:t>Backup to tape, ship tapes offsite, recover to cloud or offsite</a:t>
            </a:r>
          </a:p>
          <a:p>
            <a:pPr lvl="1"/>
            <a:r>
              <a:rPr lang="en-US" dirty="0"/>
              <a:t>Backup to cloud, restore to cloud or offsite</a:t>
            </a:r>
          </a:p>
          <a:p>
            <a:r>
              <a:rPr lang="en-US" dirty="0"/>
              <a:t>Pilot Light – You replicate part of your IT structure for a limited set of core services so that the cloud environment can take over in the event of a disaster</a:t>
            </a:r>
          </a:p>
          <a:p>
            <a:pPr lvl="1"/>
            <a:r>
              <a:rPr lang="en-US" dirty="0"/>
              <a:t>A small part of your infrastructure is always running simultaneously syncing mutable (changing) data</a:t>
            </a:r>
          </a:p>
          <a:p>
            <a:pPr lvl="1"/>
            <a:r>
              <a:rPr lang="en-US" dirty="0"/>
              <a:t>Other parts of your infrastructure are switched off and used only during testing or disasters</a:t>
            </a:r>
          </a:p>
          <a:p>
            <a:pPr lvl="1"/>
            <a:r>
              <a:rPr lang="en-US" dirty="0"/>
              <a:t>You must ensure that your most critical core elements </a:t>
            </a:r>
            <a:br>
              <a:rPr lang="en-US" dirty="0"/>
            </a:br>
            <a:r>
              <a:rPr lang="en-US" dirty="0"/>
              <a:t>are already configured and running in the cloud</a:t>
            </a:r>
          </a:p>
          <a:p>
            <a:pPr lvl="1"/>
            <a:r>
              <a:rPr lang="en-US" dirty="0"/>
              <a:t>When the time comes for recovery, you can rapidly </a:t>
            </a:r>
            <a:br>
              <a:rPr lang="en-US" dirty="0"/>
            </a:br>
            <a:r>
              <a:rPr lang="en-US" dirty="0"/>
              <a:t>provision a full-scale production environment </a:t>
            </a:r>
            <a:br>
              <a:rPr lang="en-US" dirty="0"/>
            </a:br>
            <a:r>
              <a:rPr lang="en-US" dirty="0"/>
              <a:t>around the critical core.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0CBE0-7FAC-D749-9AAB-E40DB91B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18" y="4923138"/>
            <a:ext cx="4884128" cy="1144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26284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A1B0-FFC8-8845-BB58-6B0D475D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0936" cy="1450757"/>
          </a:xfrm>
        </p:spPr>
        <p:txBody>
          <a:bodyPr/>
          <a:lstStyle/>
          <a:p>
            <a:r>
              <a:rPr lang="en-US" dirty="0"/>
              <a:t>Backup and Disaster Recovery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A577-BEE2-844A-8553-DC0D943B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0936" cy="4023360"/>
          </a:xfrm>
        </p:spPr>
        <p:txBody>
          <a:bodyPr>
            <a:normAutofit/>
          </a:bodyPr>
          <a:lstStyle/>
          <a:p>
            <a:r>
              <a:rPr lang="en-US" dirty="0"/>
              <a:t>Warm Standby – A scaled-down version of a fully functional environment is always running</a:t>
            </a:r>
          </a:p>
          <a:p>
            <a:pPr lvl="1"/>
            <a:r>
              <a:rPr lang="en-US" dirty="0"/>
              <a:t>This extends the pilot light elements and preparation</a:t>
            </a:r>
          </a:p>
          <a:p>
            <a:pPr lvl="1"/>
            <a:r>
              <a:rPr lang="en-US" dirty="0"/>
              <a:t>It decreases the recovery time because some services are always running</a:t>
            </a:r>
          </a:p>
          <a:p>
            <a:r>
              <a:rPr lang="en-US" dirty="0"/>
              <a:t>Multi-Site (</a:t>
            </a:r>
            <a:r>
              <a:rPr lang="en-US" dirty="0">
                <a:solidFill>
                  <a:srgbClr val="FF0000"/>
                </a:solidFill>
              </a:rPr>
              <a:t>HOT!</a:t>
            </a:r>
            <a:r>
              <a:rPr lang="en-US" dirty="0"/>
              <a:t>) – A multi-site solution runs on multiple sites in an active-active configuration</a:t>
            </a:r>
          </a:p>
          <a:p>
            <a:pPr lvl="1"/>
            <a:r>
              <a:rPr lang="en-US" dirty="0"/>
              <a:t>The data replication method that you employ will be determined by the recovery point that you choose:</a:t>
            </a:r>
          </a:p>
          <a:p>
            <a:pPr lvl="2"/>
            <a:r>
              <a:rPr lang="en-US" sz="1600" dirty="0"/>
              <a:t>Either </a:t>
            </a:r>
            <a:r>
              <a:rPr lang="en-US" sz="1600" b="1" dirty="0"/>
              <a:t>Recovery Time Objective</a:t>
            </a:r>
          </a:p>
          <a:p>
            <a:pPr lvl="3"/>
            <a:r>
              <a:rPr lang="en-US" sz="1600" dirty="0"/>
              <a:t>The maximum allowable downtime before degraded operations are restored</a:t>
            </a:r>
          </a:p>
          <a:p>
            <a:pPr lvl="2"/>
            <a:r>
              <a:rPr lang="en-US" sz="1600" dirty="0"/>
              <a:t>Or </a:t>
            </a:r>
            <a:r>
              <a:rPr lang="en-US" sz="1600" b="1" dirty="0"/>
              <a:t>Recovery Point Objective</a:t>
            </a:r>
          </a:p>
          <a:p>
            <a:pPr lvl="3"/>
            <a:r>
              <a:rPr lang="en-US" sz="1600" dirty="0"/>
              <a:t>The maximum allowable time window whereby you will accept the loss of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BFF43-D149-1947-9F61-79EFE27F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18" y="4923138"/>
            <a:ext cx="4884128" cy="1144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8CB0A-6B0B-9B47-98EC-9062FDE3B91B}"/>
              </a:ext>
            </a:extLst>
          </p:cNvPr>
          <p:cNvSpPr/>
          <p:nvPr/>
        </p:nvSpPr>
        <p:spPr>
          <a:xfrm rot="340026">
            <a:off x="2037835" y="5049483"/>
            <a:ext cx="28167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Clouds!</a:t>
            </a:r>
          </a:p>
        </p:txBody>
      </p:sp>
    </p:spTree>
    <p:extLst>
      <p:ext uri="{BB962C8B-B14F-4D97-AF65-F5344CB8AC3E}">
        <p14:creationId xmlns:p14="http://schemas.microsoft.com/office/powerpoint/2010/main" val="14048164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Mount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vs Soft mount option</a:t>
            </a:r>
          </a:p>
          <a:p>
            <a:pPr lvl="1"/>
            <a:r>
              <a:rPr lang="en-US" dirty="0"/>
              <a:t>A Hard mount is typically used for block resources, like local disks or storage area networks.</a:t>
            </a:r>
          </a:p>
          <a:p>
            <a:pPr lvl="2"/>
            <a:r>
              <a:rPr lang="en-US" dirty="0"/>
              <a:t>Hard mounts on network file systems can cause disk write blocking to occur when a connection is interrupted</a:t>
            </a:r>
          </a:p>
          <a:p>
            <a:pPr lvl="1"/>
            <a:r>
              <a:rPr lang="en-US" dirty="0"/>
              <a:t>A Soft mount is typically used for network file resources, like NAS/NFS/CIFS.</a:t>
            </a:r>
          </a:p>
          <a:p>
            <a:pPr lvl="2"/>
            <a:r>
              <a:rPr lang="en-US" dirty="0"/>
              <a:t>Soft mounts will handle network interruptions better than hard mounts, timing out and closing</a:t>
            </a:r>
          </a:p>
          <a:p>
            <a:r>
              <a:rPr lang="en-US" dirty="0"/>
              <a:t>Change your NFS mounts to soft instead of hard</a:t>
            </a:r>
          </a:p>
          <a:p>
            <a:pPr lvl="1"/>
            <a:r>
              <a:rPr lang="en-US" dirty="0"/>
              <a:t>This will provide better NFS response if there are connection interruptions</a:t>
            </a:r>
          </a:p>
          <a:p>
            <a:pPr lvl="1"/>
            <a:r>
              <a:rPr lang="en-US" dirty="0"/>
              <a:t>Edit the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Change any NFS mount from hard to soft</a:t>
            </a:r>
          </a:p>
          <a:p>
            <a:pPr lvl="3"/>
            <a:r>
              <a:rPr lang="en-US" dirty="0"/>
              <a:t>Ex: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147.64.243.110:/home/students  /home/students-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rw,sync,soft,intr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0 0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403" y="5095982"/>
            <a:ext cx="1234772" cy="12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735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cp</a:t>
            </a:r>
            <a:endParaRPr lang="en-US" dirty="0"/>
          </a:p>
          <a:p>
            <a:r>
              <a:rPr lang="en-US" dirty="0" err="1"/>
              <a:t>ifdown</a:t>
            </a:r>
            <a:endParaRPr lang="en-US" dirty="0"/>
          </a:p>
          <a:p>
            <a:r>
              <a:rPr lang="en-US" dirty="0" err="1"/>
              <a:t>ifup</a:t>
            </a:r>
            <a:endParaRPr lang="en-US" dirty="0"/>
          </a:p>
          <a:p>
            <a:r>
              <a:rPr lang="en-US" dirty="0" err="1"/>
              <a:t>virsh</a:t>
            </a:r>
            <a:endParaRPr lang="en-US" dirty="0"/>
          </a:p>
          <a:p>
            <a:r>
              <a:rPr lang="en-US" dirty="0" err="1"/>
              <a:t>virsh</a:t>
            </a:r>
            <a:r>
              <a:rPr lang="en-US" dirty="0"/>
              <a:t> list --all</a:t>
            </a:r>
          </a:p>
          <a:p>
            <a:r>
              <a:rPr lang="en-US" dirty="0" err="1"/>
              <a:t>systemctl</a:t>
            </a:r>
            <a:endParaRPr lang="en-US" dirty="0"/>
          </a:p>
          <a:p>
            <a:r>
              <a:rPr lang="en-US" dirty="0" err="1"/>
              <a:t>wget</a:t>
            </a:r>
            <a:endParaRPr lang="en-US" dirty="0"/>
          </a:p>
          <a:p>
            <a:r>
              <a:rPr lang="en-US" dirty="0" err="1"/>
              <a:t>virt</a:t>
            </a:r>
            <a:r>
              <a:rPr lang="en-US" dirty="0"/>
              <a:t>-install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3" y="1858420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dnf</a:t>
            </a:r>
            <a:endParaRPr lang="en-US" dirty="0"/>
          </a:p>
          <a:p>
            <a:r>
              <a:rPr lang="en-US" dirty="0"/>
              <a:t>docker</a:t>
            </a:r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 err="1"/>
              <a:t>netstat</a:t>
            </a:r>
            <a:endParaRPr lang="en-US" dirty="0"/>
          </a:p>
          <a:p>
            <a:r>
              <a:rPr lang="en-US" dirty="0" err="1"/>
              <a:t>chroot</a:t>
            </a:r>
            <a:endParaRPr lang="en-US" dirty="0"/>
          </a:p>
          <a:p>
            <a:r>
              <a:rPr lang="en-US" dirty="0"/>
              <a:t>cd</a:t>
            </a:r>
          </a:p>
          <a:p>
            <a:r>
              <a:rPr lang="en-US" dirty="0"/>
              <a:t>git</a:t>
            </a:r>
          </a:p>
          <a:p>
            <a:r>
              <a:rPr lang="en-US" dirty="0" err="1"/>
              <a:t>systemctl</a:t>
            </a:r>
            <a:endParaRPr lang="en-US" dirty="0"/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11C682-7A40-A7D1-0C34-EBB4C6B7019D}"/>
              </a:ext>
            </a:extLst>
          </p:cNvPr>
          <p:cNvSpPr txBox="1">
            <a:spLocks/>
          </p:cNvSpPr>
          <p:nvPr/>
        </p:nvSpPr>
        <p:spPr>
          <a:xfrm>
            <a:off x="6096000" y="1853134"/>
            <a:ext cx="2322197" cy="43550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script</a:t>
            </a:r>
          </a:p>
          <a:p>
            <a:r>
              <a:rPr lang="en-US" dirty="0"/>
              <a:t>history</a:t>
            </a:r>
          </a:p>
          <a:p>
            <a:r>
              <a:rPr lang="en-US" dirty="0" err="1"/>
              <a:t>PrintScreen</a:t>
            </a:r>
            <a:r>
              <a:rPr lang="en-US" dirty="0"/>
              <a:t> button</a:t>
            </a:r>
          </a:p>
          <a:p>
            <a:r>
              <a:rPr lang="en-US" dirty="0"/>
              <a:t>ping</a:t>
            </a:r>
          </a:p>
          <a:p>
            <a:r>
              <a:rPr lang="en-US" dirty="0"/>
              <a:t>curl</a:t>
            </a:r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387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60" y="1998662"/>
            <a:ext cx="2661920" cy="4217987"/>
          </a:xfrm>
        </p:spPr>
        <p:txBody>
          <a:bodyPr>
            <a:normAutofit/>
          </a:bodyPr>
          <a:lstStyle/>
          <a:p>
            <a:r>
              <a:rPr lang="en-US" dirty="0"/>
              <a:t>Virtualization</a:t>
            </a:r>
          </a:p>
          <a:p>
            <a:pPr lvl="1"/>
            <a:r>
              <a:rPr lang="en-US" dirty="0"/>
              <a:t>Benefits</a:t>
            </a:r>
          </a:p>
          <a:p>
            <a:r>
              <a:rPr lang="en-US" dirty="0"/>
              <a:t>Host</a:t>
            </a:r>
          </a:p>
          <a:p>
            <a:r>
              <a:rPr lang="en-US" dirty="0"/>
              <a:t>Guest</a:t>
            </a:r>
          </a:p>
          <a:p>
            <a:r>
              <a:rPr lang="en-US" dirty="0"/>
              <a:t>Hypervisor</a:t>
            </a:r>
          </a:p>
          <a:p>
            <a:r>
              <a:rPr lang="en-US" dirty="0"/>
              <a:t>Hardware emulation</a:t>
            </a:r>
          </a:p>
          <a:p>
            <a:r>
              <a:rPr lang="en-US" dirty="0"/>
              <a:t>Full virtualization</a:t>
            </a:r>
          </a:p>
          <a:p>
            <a:r>
              <a:rPr lang="en-US" dirty="0" err="1"/>
              <a:t>Paravirtualization</a:t>
            </a:r>
            <a:endParaRPr lang="en-US" dirty="0"/>
          </a:p>
          <a:p>
            <a:r>
              <a:rPr lang="en-US" dirty="0"/>
              <a:t>Containers</a:t>
            </a:r>
          </a:p>
          <a:p>
            <a:pPr lvl="1"/>
            <a:r>
              <a:rPr lang="en-US" dirty="0"/>
              <a:t>Benefits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830957" y="1996246"/>
            <a:ext cx="2344751" cy="4217987"/>
          </a:xfrm>
        </p:spPr>
        <p:txBody>
          <a:bodyPr>
            <a:normAutofit/>
          </a:bodyPr>
          <a:lstStyle/>
          <a:p>
            <a:r>
              <a:rPr lang="en-US" dirty="0"/>
              <a:t>VM Implementations</a:t>
            </a:r>
          </a:p>
          <a:p>
            <a:r>
              <a:rPr lang="en-US" dirty="0" err="1"/>
              <a:t>chroot</a:t>
            </a:r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965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60" y="1998662"/>
            <a:ext cx="2661920" cy="43277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Documentation Items</a:t>
            </a:r>
          </a:p>
          <a:p>
            <a:r>
              <a:rPr lang="en-US" dirty="0"/>
              <a:t>Ticketing systems</a:t>
            </a:r>
          </a:p>
          <a:p>
            <a:r>
              <a:rPr lang="en-US" dirty="0"/>
              <a:t>Revision control</a:t>
            </a:r>
          </a:p>
          <a:p>
            <a:r>
              <a:rPr lang="en-US" dirty="0"/>
              <a:t>Storage repository</a:t>
            </a:r>
          </a:p>
          <a:p>
            <a:r>
              <a:rPr lang="en-US" dirty="0"/>
              <a:t>Wiki systems</a:t>
            </a:r>
          </a:p>
          <a:p>
            <a:r>
              <a:rPr lang="en-US" dirty="0"/>
              <a:t>Content Management System (CMS)</a:t>
            </a:r>
          </a:p>
          <a:p>
            <a:r>
              <a:rPr lang="en-US" dirty="0"/>
              <a:t>Self-Help</a:t>
            </a:r>
          </a:p>
          <a:p>
            <a:r>
              <a:rPr lang="en-US" dirty="0"/>
              <a:t>How-</a:t>
            </a:r>
            <a:r>
              <a:rPr lang="en-US" dirty="0" err="1"/>
              <a:t>To's</a:t>
            </a:r>
            <a:endParaRPr lang="en-US" dirty="0"/>
          </a:p>
          <a:p>
            <a:r>
              <a:rPr lang="en-US" dirty="0"/>
              <a:t>FAQ’s</a:t>
            </a:r>
          </a:p>
          <a:p>
            <a:r>
              <a:rPr lang="en-US" dirty="0"/>
              <a:t>Elastic Load Balancers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614531" y="1996246"/>
            <a:ext cx="3561178" cy="43301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ITIL</a:t>
            </a:r>
          </a:p>
          <a:p>
            <a:r>
              <a:rPr lang="en-US" dirty="0"/>
              <a:t>Change Management</a:t>
            </a:r>
          </a:p>
          <a:p>
            <a:r>
              <a:rPr lang="en-US" dirty="0"/>
              <a:t>Change Components</a:t>
            </a:r>
          </a:p>
          <a:p>
            <a:r>
              <a:rPr lang="en-US" dirty="0"/>
              <a:t>Types of changes</a:t>
            </a:r>
          </a:p>
          <a:p>
            <a:r>
              <a:rPr lang="en-US" dirty="0"/>
              <a:t>Risk mitigation steps</a:t>
            </a:r>
          </a:p>
          <a:p>
            <a:r>
              <a:rPr lang="en-US" dirty="0"/>
              <a:t>Back-out plan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Scheduling</a:t>
            </a:r>
          </a:p>
          <a:p>
            <a:r>
              <a:rPr lang="en-US" dirty="0"/>
              <a:t>Outages &amp; Windows</a:t>
            </a:r>
          </a:p>
          <a:p>
            <a:r>
              <a:rPr lang="en-US" dirty="0"/>
              <a:t>Monitoring</a:t>
            </a:r>
          </a:p>
          <a:p>
            <a:r>
              <a:rPr lang="en-US" dirty="0" err="1"/>
              <a:t>Realtime</a:t>
            </a:r>
            <a:r>
              <a:rPr lang="en-US" dirty="0"/>
              <a:t> vs. historical Monitoring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629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5878"/>
            <a:ext cx="10058400" cy="4465857"/>
          </a:xfrm>
        </p:spPr>
        <p:txBody>
          <a:bodyPr>
            <a:normAutofit/>
          </a:bodyPr>
          <a:lstStyle/>
          <a:p>
            <a:r>
              <a:rPr lang="en-US" dirty="0"/>
              <a:t>VM Info:</a:t>
            </a:r>
          </a:p>
          <a:p>
            <a:pPr lvl="1"/>
            <a:r>
              <a:rPr lang="en-US" dirty="0"/>
              <a:t>IP Address: 147.64.243.1##/23 (01-20) – bond0</a:t>
            </a:r>
          </a:p>
          <a:p>
            <a:pPr lvl="1"/>
            <a:r>
              <a:rPr lang="en-US" dirty="0"/>
              <a:t>Hostname: ecsc425-1##.cs.edinboro.edu (01-20)</a:t>
            </a:r>
          </a:p>
          <a:p>
            <a:pPr lvl="1"/>
            <a:r>
              <a:rPr lang="en-US" dirty="0"/>
              <a:t>Alias: 41##.megastuff.biz (01-20)</a:t>
            </a:r>
          </a:p>
          <a:p>
            <a:pPr lvl="1"/>
            <a:r>
              <a:rPr lang="en-US" dirty="0"/>
              <a:t>Samba: </a:t>
            </a:r>
            <a:r>
              <a:rPr lang="en-US" dirty="0">
                <a:cs typeface="Courier New" panose="02070309020205020404" pitchFamily="49" charset="0"/>
              </a:rPr>
              <a:t>\\147.64.243.1##\ (</a:t>
            </a:r>
            <a:r>
              <a:rPr lang="en-US" dirty="0"/>
              <a:t>01-20</a:t>
            </a:r>
            <a:r>
              <a:rPr lang="en-US" dirty="0"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Interfaces: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Enp1s0, enp8s0, enp9s0, enp10s0, mybond0, mybond0.6, mybond0.110, mybond0.187, mybond1???</a:t>
            </a:r>
          </a:p>
          <a:p>
            <a:pPr lvl="1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Additional IP’s???  Future???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mybond0 – 147.64.243.1## &amp; 147.64.243.150+##/23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mybond0.6 – </a:t>
            </a:r>
            <a:r>
              <a:rPr lang="en-US" dirty="0">
                <a:solidFill>
                  <a:srgbClr val="FF0000"/>
                </a:solidFill>
              </a:rPr>
              <a:t>fd06:1234:5678:beef:1##::1/64</a:t>
            </a:r>
            <a:endParaRPr lang="en-US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mybond0.110 – 10.10.1##.1/16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mybond0.187 – 10.1.187.1##/22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mybond1 – 192.168.1.1##/24 &amp; 192.168.1.2##/24 &amp; fd06:8765:4321:face:1##::1/64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mybond1.425 – 192.168.1##.25/19</a:t>
            </a:r>
          </a:p>
        </p:txBody>
      </p:sp>
      <p:pic>
        <p:nvPicPr>
          <p:cNvPr id="5" name="Picture 2" descr="Virtual Dedicated Server Graph">
            <a:extLst>
              <a:ext uri="{FF2B5EF4-FFF2-40B4-BE49-F238E27FC236}">
                <a16:creationId xmlns:a16="http://schemas.microsoft.com/office/drawing/2014/main" id="{6504B33A-7CEC-FD4E-A2AB-B59B891A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45" y="3752491"/>
            <a:ext cx="2339115" cy="2383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04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2154"/>
          </a:xfrm>
        </p:spPr>
        <p:txBody>
          <a:bodyPr>
            <a:normAutofit/>
          </a:bodyPr>
          <a:lstStyle/>
          <a:p>
            <a:r>
              <a:rPr lang="en-US" dirty="0"/>
              <a:t>“A place for everything, everything in its place.” –Benjamin Franklin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24: Virtualization</a:t>
            </a:r>
          </a:p>
          <a:p>
            <a:pPr lvl="1"/>
            <a:r>
              <a:rPr lang="en-US" dirty="0"/>
              <a:t>Chapter 25: Containers</a:t>
            </a:r>
          </a:p>
          <a:p>
            <a:pPr lvl="1"/>
            <a:r>
              <a:rPr lang="en-US" dirty="0"/>
              <a:t>Chapter 31: Methodology, Policy, &amp; Politics…</a:t>
            </a:r>
          </a:p>
          <a:p>
            <a:pPr lvl="1"/>
            <a:r>
              <a:rPr lang="en-US" dirty="0"/>
              <a:t>ITIL v3 Guide pages 1-45 (</a:t>
            </a:r>
            <a:r>
              <a:rPr lang="en-US" dirty="0">
                <a:hlinkClick r:id="rId2"/>
              </a:rPr>
              <a:t>https://jpatalon.cs.edinboro.edu/cmac3990/ITIL%20v3%20Guide.pdf</a:t>
            </a:r>
            <a:r>
              <a:rPr lang="en-US" dirty="0"/>
              <a:t>)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Documentation!</a:t>
            </a:r>
          </a:p>
          <a:p>
            <a:pPr lvl="1"/>
            <a:r>
              <a:rPr lang="en-US" dirty="0"/>
              <a:t>Change management!</a:t>
            </a:r>
          </a:p>
          <a:p>
            <a:pPr lvl="1"/>
            <a:r>
              <a:rPr lang="en-US" dirty="0"/>
              <a:t>Other network services!</a:t>
            </a:r>
          </a:p>
          <a:p>
            <a:pPr lvl="1"/>
            <a:r>
              <a:rPr lang="en-US"/>
              <a:t>Cloud</a:t>
            </a:r>
            <a:r>
              <a:rPr lang="en-US" dirty="0"/>
              <a:t>, VoIP, VPNs, AWS…</a:t>
            </a:r>
          </a:p>
          <a:p>
            <a:pPr lvl="1"/>
            <a:r>
              <a:rPr lang="en-US" dirty="0"/>
              <a:t>Work time!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29" y="4171917"/>
            <a:ext cx="2355517" cy="1729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5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EDAD-6C86-6E4A-B2B6-7CC518F5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Interfaces – </a:t>
            </a:r>
            <a:r>
              <a:rPr lang="en-US" dirty="0" err="1"/>
              <a:t>nmcli</a:t>
            </a:r>
            <a:r>
              <a:rPr lang="en-US" dirty="0"/>
              <a:t> con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A164-6174-2B48-BC71-776BC523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7262"/>
          </a:xfrm>
        </p:spPr>
        <p:txBody>
          <a:bodyPr>
            <a:normAutofit/>
          </a:bodyPr>
          <a:lstStyle/>
          <a:p>
            <a:r>
              <a:rPr lang="en-US" dirty="0"/>
              <a:t>Before assignment 4</a:t>
            </a:r>
          </a:p>
          <a:p>
            <a:pPr lvl="1"/>
            <a:r>
              <a:rPr lang="en-US" dirty="0"/>
              <a:t>enp1s0, enp8s0, enp9s0, enp10s0, lo</a:t>
            </a:r>
          </a:p>
          <a:p>
            <a:r>
              <a:rPr lang="en-US" dirty="0"/>
              <a:t>After assignment 4</a:t>
            </a:r>
          </a:p>
          <a:p>
            <a:pPr lvl="1"/>
            <a:r>
              <a:rPr lang="en-US" dirty="0"/>
              <a:t>enp1s0, enp8s0, enp9s0, enp10s0, lo</a:t>
            </a:r>
          </a:p>
          <a:p>
            <a:pPr lvl="1"/>
            <a:r>
              <a:rPr lang="en-US" b="1" u="sng" dirty="0"/>
              <a:t>bond-slave-enp1s0</a:t>
            </a:r>
            <a:r>
              <a:rPr lang="en-US" b="1" dirty="0"/>
              <a:t>, </a:t>
            </a:r>
            <a:r>
              <a:rPr lang="en-US" b="1" u="sng" dirty="0"/>
              <a:t>bond-slave-enp8s0</a:t>
            </a:r>
            <a:r>
              <a:rPr lang="en-US" b="1" dirty="0"/>
              <a:t>, </a:t>
            </a:r>
            <a:r>
              <a:rPr lang="en-US" b="1" u="sng" dirty="0"/>
              <a:t>bond-mybond0</a:t>
            </a:r>
          </a:p>
          <a:p>
            <a:r>
              <a:rPr lang="en-US" dirty="0"/>
              <a:t>After assignment 10?</a:t>
            </a:r>
          </a:p>
          <a:p>
            <a:pPr lvl="1"/>
            <a:r>
              <a:rPr lang="en-US" dirty="0"/>
              <a:t>enp1s0, enp8s0, enp9s0, enp10s0, lo</a:t>
            </a:r>
          </a:p>
          <a:p>
            <a:pPr lvl="1"/>
            <a:r>
              <a:rPr lang="en-US" dirty="0"/>
              <a:t>bond-slave-enp1s0, bond-slave-enp8s0, bond-mybond0</a:t>
            </a:r>
          </a:p>
          <a:p>
            <a:pPr lvl="1"/>
            <a:r>
              <a:rPr lang="en-US" b="1" u="sng" dirty="0"/>
              <a:t>bond-mybond0.110</a:t>
            </a:r>
            <a:r>
              <a:rPr lang="en-US" b="1" dirty="0"/>
              <a:t>, </a:t>
            </a:r>
            <a:r>
              <a:rPr lang="en-US" b="1" u="sng" dirty="0"/>
              <a:t>bond-mybond0.187</a:t>
            </a:r>
            <a:r>
              <a:rPr lang="en-US" b="1" dirty="0"/>
              <a:t> , </a:t>
            </a:r>
            <a:r>
              <a:rPr lang="en-US" b="1" u="sng" dirty="0"/>
              <a:t>bond-mybond0.6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E2B1F-E242-A340-81B5-906F53951473}"/>
              </a:ext>
            </a:extLst>
          </p:cNvPr>
          <p:cNvSpPr/>
          <p:nvPr/>
        </p:nvSpPr>
        <p:spPr>
          <a:xfrm rot="326732">
            <a:off x="8881323" y="2308712"/>
            <a:ext cx="2336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o!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Docker0?!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 descr="http://cdn.curvve.com/wp-content/uploads/Terminal-Logo.png">
            <a:extLst>
              <a:ext uri="{FF2B5EF4-FFF2-40B4-BE49-F238E27FC236}">
                <a16:creationId xmlns:a16="http://schemas.microsoft.com/office/drawing/2014/main" id="{63787CEA-1F8B-4F2F-A045-6951AE61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78" y="4339086"/>
            <a:ext cx="1939909" cy="19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7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EDAD-6C86-6E4A-B2B6-7CC518F5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Interfaces – </a:t>
            </a:r>
            <a:r>
              <a:rPr lang="en-US" dirty="0" err="1"/>
              <a:t>ifconfig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19092-5CC7-AEDC-12E0-DCA084AE093C}"/>
              </a:ext>
            </a:extLst>
          </p:cNvPr>
          <p:cNvSpPr txBox="1"/>
          <p:nvPr/>
        </p:nvSpPr>
        <p:spPr>
          <a:xfrm>
            <a:off x="1097278" y="1737360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enp1s0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flags=6211&lt;UP,BROADCAST,RUNNING,SLAVE,MULTICAST&gt;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enp8s0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flags=6211&lt;UP,BROADCAST,RUNNING,SLAVE,MULTICAST&gt;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enp9s0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flags=4163&lt;UP,BROADCAST,RUNNING,MULTICAST&gt;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enp10s0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flags=4163&lt;UP,BROADCAST,RUNNING,MULTICAST&gt;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flags=5187&lt;UP,BROADCAST,RUNNING,MASTER,MULTICAST&gt;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  netmask 255.255.254.0  broadcast 147.64.243.255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mybond0.6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flags=4163&lt;UP,BROADCAST,RUNNING,MULTICAST&gt;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inet6 fd06:1234:5678:beef:110::1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64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0x0&lt;global&gt;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mybond0.110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flags=4163&lt;UP,BROADCAST,RUNNING,MULTICAST&gt;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10.11.110.1##  netmask 255.255.255.255  broadcast 0.0.0.0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mybond0.187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flags=4163&lt;UP,BROADCAST,RUNNING,MULTICAST&gt;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1500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10.0.187.110  netmask 255.255.255.0  broadcast 10.0.187.255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flags=73&lt;UP,LOOPBACK,RUNNING&gt;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65536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  netmask 255.0.0.0</a:t>
            </a:r>
          </a:p>
        </p:txBody>
      </p:sp>
      <p:pic>
        <p:nvPicPr>
          <p:cNvPr id="3" name="Picture 2" descr="http://cdn.curvve.com/wp-content/uploads/Terminal-Logo.png">
            <a:extLst>
              <a:ext uri="{FF2B5EF4-FFF2-40B4-BE49-F238E27FC236}">
                <a16:creationId xmlns:a16="http://schemas.microsoft.com/office/drawing/2014/main" id="{A0ED19A0-E06C-1EC2-D917-D309B98F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78" y="4339086"/>
            <a:ext cx="1939909" cy="19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647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{2C8FC442-CA50-DF48-AA74-B02A9DEA0B70}tf16401378</Template>
  <TotalTime>0</TotalTime>
  <Words>6642</Words>
  <Application>Microsoft Macintosh PowerPoint</Application>
  <PresentationFormat>Widescreen</PresentationFormat>
  <Paragraphs>1023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Courier New</vt:lpstr>
      <vt:lpstr>Retrospect</vt:lpstr>
      <vt:lpstr>CMAC 3990.200 Systems Administration and Operations</vt:lpstr>
      <vt:lpstr>Objectives</vt:lpstr>
      <vt:lpstr>Weekly Info</vt:lpstr>
      <vt:lpstr>Weekly Info</vt:lpstr>
      <vt:lpstr>Assignment Documentation Expectations</vt:lpstr>
      <vt:lpstr>Documentation Options…</vt:lpstr>
      <vt:lpstr>Project</vt:lpstr>
      <vt:lpstr>Network Interfaces – nmcli con show</vt:lpstr>
      <vt:lpstr>Network Interfaces – ifconfig</vt:lpstr>
      <vt:lpstr>Network Interfaces – ip addr show</vt:lpstr>
      <vt:lpstr>Network Interfaces</vt:lpstr>
      <vt:lpstr>DNS Addresses</vt:lpstr>
      <vt:lpstr>Let’s make some changes!</vt:lpstr>
      <vt:lpstr>Let’s make some changes!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Containers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CMAC 3990.200 Systems Administration and Operations</vt:lpstr>
      <vt:lpstr>Documentation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Monitoring</vt:lpstr>
      <vt:lpstr>Monitoring</vt:lpstr>
      <vt:lpstr>Monitoring</vt:lpstr>
      <vt:lpstr>Monitoring</vt:lpstr>
      <vt:lpstr>Monitoring</vt:lpstr>
      <vt:lpstr>Monitoring</vt:lpstr>
      <vt:lpstr>Monitoring</vt:lpstr>
      <vt:lpstr>Monitoring</vt:lpstr>
      <vt:lpstr>Monitoring</vt:lpstr>
      <vt:lpstr>Netdata Install</vt:lpstr>
      <vt:lpstr>Netdata Install</vt:lpstr>
      <vt:lpstr>Monitoring</vt:lpstr>
      <vt:lpstr>RPO &amp; RTO</vt:lpstr>
      <vt:lpstr>RPO &amp; RTO</vt:lpstr>
      <vt:lpstr>Backup and Disaster Recovery Approaches</vt:lpstr>
      <vt:lpstr>Backup and Disaster Recovery Approaches</vt:lpstr>
      <vt:lpstr>NFS Mount Options</vt:lpstr>
      <vt:lpstr>Linux Commands</vt:lpstr>
      <vt:lpstr>Key Terms and Items</vt:lpstr>
      <vt:lpstr>Key Terms and Items</vt:lpstr>
      <vt:lpstr>Virtual Machines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2025-10-23T20:07:09Z</dcterms:modified>
</cp:coreProperties>
</file>